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  <p:sldMasterId id="2147484081" r:id="rId5"/>
  </p:sldMasterIdLst>
  <p:notesMasterIdLst>
    <p:notesMasterId r:id="rId31"/>
  </p:notesMasterIdLst>
  <p:handoutMasterIdLst>
    <p:handoutMasterId r:id="rId32"/>
  </p:handoutMasterIdLst>
  <p:sldIdLst>
    <p:sldId id="4621" r:id="rId6"/>
    <p:sldId id="4263" r:id="rId7"/>
    <p:sldId id="4620" r:id="rId8"/>
    <p:sldId id="4264" r:id="rId9"/>
    <p:sldId id="4266" r:id="rId10"/>
    <p:sldId id="4267" r:id="rId11"/>
    <p:sldId id="4268" r:id="rId12"/>
    <p:sldId id="4270" r:id="rId13"/>
    <p:sldId id="4611" r:id="rId14"/>
    <p:sldId id="4613" r:id="rId15"/>
    <p:sldId id="4614" r:id="rId16"/>
    <p:sldId id="4269" r:id="rId17"/>
    <p:sldId id="4615" r:id="rId18"/>
    <p:sldId id="4272" r:id="rId19"/>
    <p:sldId id="4273" r:id="rId20"/>
    <p:sldId id="4271" r:id="rId21"/>
    <p:sldId id="4619" r:id="rId22"/>
    <p:sldId id="4274" r:id="rId23"/>
    <p:sldId id="4277" r:id="rId24"/>
    <p:sldId id="4276" r:id="rId25"/>
    <p:sldId id="4618" r:id="rId26"/>
    <p:sldId id="4606" r:id="rId27"/>
    <p:sldId id="4607" r:id="rId28"/>
    <p:sldId id="4609" r:id="rId29"/>
    <p:sldId id="4617" r:id="rId30"/>
  </p:sldIdLst>
  <p:sldSz cx="14630400" cy="8229600"/>
  <p:notesSz cx="10233025" cy="71024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8906E4-B9FB-4930-8F32-F36DAC9DAADC}">
          <p14:sldIdLst>
            <p14:sldId id="4621"/>
            <p14:sldId id="4263"/>
            <p14:sldId id="4620"/>
            <p14:sldId id="4264"/>
            <p14:sldId id="4266"/>
            <p14:sldId id="4267"/>
            <p14:sldId id="4268"/>
            <p14:sldId id="4270"/>
            <p14:sldId id="4611"/>
            <p14:sldId id="4613"/>
            <p14:sldId id="4614"/>
            <p14:sldId id="4269"/>
            <p14:sldId id="4615"/>
            <p14:sldId id="4272"/>
            <p14:sldId id="4273"/>
            <p14:sldId id="4271"/>
            <p14:sldId id="4619"/>
            <p14:sldId id="4274"/>
            <p14:sldId id="4277"/>
            <p14:sldId id="4276"/>
            <p14:sldId id="4618"/>
            <p14:sldId id="4606"/>
            <p14:sldId id="4607"/>
            <p14:sldId id="4609"/>
            <p14:sldId id="46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44057" userDrawn="1">
          <p15:clr>
            <a:srgbClr val="A4A3A4"/>
          </p15:clr>
        </p15:guide>
        <p15:guide id="2" pos="4665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8" name="Author" initials="A" lastIdx="0" clrIdx="4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85C9"/>
    <a:srgbClr val="FF6600"/>
    <a:srgbClr val="92D050"/>
    <a:srgbClr val="CCE0F5"/>
    <a:srgbClr val="FFEBD6"/>
    <a:srgbClr val="CCEFDC"/>
    <a:srgbClr val="967D7E"/>
    <a:srgbClr val="0000FF"/>
    <a:srgbClr val="89A4A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3C273C-7EAD-5682-6404-8428EB1F2D39}" v="15" dt="2024-01-17T22:36:19.787"/>
    <p1510:client id="{23D09E9D-D290-235E-9B6C-615E0ED0BF3F}" v="5" dt="2024-01-18T20:57:54.013"/>
    <p1510:client id="{3C36D61E-B4A9-685D-13DC-ABA81072078F}" v="5" dt="2024-01-17T18:43:30.091"/>
    <p1510:client id="{674F5A42-8231-DE1E-625B-66A2B88562A8}" v="68" dt="2024-01-17T21:54:24.020"/>
    <p1510:client id="{6B77C58A-7591-FC9E-CF61-C744AB986B8C}" v="1" dt="2024-01-17T21:59:39.207"/>
    <p1510:client id="{901DBE46-CC18-ECFC-F090-DFDCBAD8171B}" v="149" dt="2024-01-17T21:56:33.917"/>
    <p1510:client id="{A913AC5D-0D20-F1D1-065A-4D75D599C66F}" v="344" dt="2024-01-18T20:54:53.816"/>
    <p1510:client id="{B49505E5-7327-5FC8-A297-6E6043A68B11}" v="9" dt="2024-01-18T20:56:07.574"/>
    <p1510:client id="{C274393A-E519-42F9-9E7E-A211366D7028}" v="1" dt="2024-01-17T12:02:38.802"/>
    <p1510:client id="{FF0C00BD-788C-4135-BA6F-807947516223}" v="80" dt="2024-01-17T20:07:38.9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Srednji stil 2 - Isticanj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3" autoAdjust="0"/>
    <p:restoredTop sz="93811" autoAdjust="0"/>
  </p:normalViewPr>
  <p:slideViewPr>
    <p:cSldViewPr snapToGrid="0">
      <p:cViewPr varScale="1">
        <p:scale>
          <a:sx n="75" d="100"/>
          <a:sy n="75" d="100"/>
        </p:scale>
        <p:origin x="398" y="43"/>
      </p:cViewPr>
      <p:guideLst>
        <p:guide orient="horz" pos="2592"/>
        <p:guide pos="460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-2549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144057"/>
        <p:guide pos="466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8/10/relationships/authors" Target="authors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36"/>
            <a:ext cx="4435425" cy="332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14143" tIns="107072" rIns="214143" bIns="107072" numCol="1" anchor="t" anchorCtr="0" compatLnSpc="1">
            <a:prstTxWarp prst="textNoShape">
              <a:avLst/>
            </a:prstTxWarp>
          </a:bodyPr>
          <a:lstStyle>
            <a:lvl1pPr defTabSz="2141821">
              <a:defRPr sz="29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5211" y="36"/>
            <a:ext cx="4435425" cy="332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14143" tIns="107072" rIns="214143" bIns="107072" numCol="1" anchor="t" anchorCtr="0" compatLnSpc="1">
            <a:prstTxWarp prst="textNoShape">
              <a:avLst/>
            </a:prstTxWarp>
          </a:bodyPr>
          <a:lstStyle>
            <a:lvl1pPr algn="r" defTabSz="2141821">
              <a:defRPr sz="29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63318121"/>
            <a:ext cx="4435425" cy="332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14143" tIns="107072" rIns="214143" bIns="107072" numCol="1" anchor="b" anchorCtr="0" compatLnSpc="1">
            <a:prstTxWarp prst="textNoShape">
              <a:avLst/>
            </a:prstTxWarp>
          </a:bodyPr>
          <a:lstStyle>
            <a:lvl1pPr defTabSz="2141821">
              <a:defRPr sz="29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7372865" y="63318113"/>
            <a:ext cx="4435425" cy="332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14143" tIns="107072" rIns="214143" bIns="107072" numCol="1" anchor="b" anchorCtr="0" compatLnSpc="1">
            <a:prstTxWarp prst="textNoShape">
              <a:avLst/>
            </a:prstTxWarp>
          </a:bodyPr>
          <a:lstStyle>
            <a:lvl1pPr algn="r" defTabSz="2141821">
              <a:defRPr sz="2900"/>
            </a:lvl1pPr>
          </a:lstStyle>
          <a:p>
            <a:pPr>
              <a:defRPr/>
            </a:pPr>
            <a:fld id="{3C024CB8-6CEB-470F-A22D-4F05213C5EAB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81790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" y="226"/>
            <a:ext cx="6419046" cy="2281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6253" tIns="228128" rIns="456253" bIns="228128" numCol="1" anchor="t" anchorCtr="0" compatLnSpc="1">
            <a:prstTxWarp prst="textNoShape">
              <a:avLst/>
            </a:prstTxWarp>
          </a:bodyPr>
          <a:lstStyle>
            <a:lvl1pPr defTabSz="4563363">
              <a:defRPr sz="62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8386960" y="226"/>
            <a:ext cx="6419046" cy="2281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6253" tIns="228128" rIns="456253" bIns="228128" numCol="1" anchor="t" anchorCtr="0" compatLnSpc="1">
            <a:prstTxWarp prst="textNoShape">
              <a:avLst/>
            </a:prstTxWarp>
          </a:bodyPr>
          <a:lstStyle>
            <a:lvl1pPr algn="r" defTabSz="4563363">
              <a:defRPr sz="62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145065750" y="34283650"/>
            <a:ext cx="304939700" cy="171529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480259" y="217286689"/>
            <a:ext cx="11848950" cy="205804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6253" tIns="228128" rIns="456253" bIns="2281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r-HR" noProof="0"/>
              <a:t>Click to edit Master text styles</a:t>
            </a:r>
          </a:p>
          <a:p>
            <a:pPr lvl="1"/>
            <a:r>
              <a:rPr lang="hr-HR" noProof="0"/>
              <a:t>Second level</a:t>
            </a:r>
          </a:p>
          <a:p>
            <a:pPr lvl="2"/>
            <a:r>
              <a:rPr lang="hr-HR" noProof="0"/>
              <a:t>Third level</a:t>
            </a:r>
          </a:p>
          <a:p>
            <a:pPr lvl="3"/>
            <a:r>
              <a:rPr lang="hr-HR" noProof="0"/>
              <a:t>Fourth level</a:t>
            </a:r>
          </a:p>
          <a:p>
            <a:pPr lvl="4"/>
            <a:r>
              <a:rPr lang="hr-HR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" y="434500286"/>
            <a:ext cx="6419046" cy="2281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6253" tIns="228128" rIns="456253" bIns="228128" numCol="1" anchor="b" anchorCtr="0" compatLnSpc="1">
            <a:prstTxWarp prst="textNoShape">
              <a:avLst/>
            </a:prstTxWarp>
          </a:bodyPr>
          <a:lstStyle>
            <a:lvl1pPr defTabSz="4563363">
              <a:defRPr sz="62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8386960" y="434500286"/>
            <a:ext cx="6419046" cy="2281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6253" tIns="228128" rIns="456253" bIns="228128" numCol="1" anchor="b" anchorCtr="0" compatLnSpc="1">
            <a:prstTxWarp prst="textNoShape">
              <a:avLst/>
            </a:prstTxWarp>
          </a:bodyPr>
          <a:lstStyle>
            <a:lvl1pPr algn="r" defTabSz="4563363">
              <a:defRPr sz="6200"/>
            </a:lvl1pPr>
          </a:lstStyle>
          <a:p>
            <a:pPr>
              <a:defRPr/>
            </a:pPr>
            <a:fld id="{0CDB9CAC-1B02-4DA5-A782-15EF2BDB0AED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086259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7947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444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400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1092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17648" y="3588536"/>
            <a:ext cx="13249472" cy="562462"/>
          </a:xfrm>
          <a:ln algn="ctr"/>
        </p:spPr>
        <p:txBody>
          <a:bodyPr/>
          <a:lstStyle>
            <a:lvl1pPr algn="l">
              <a:defRPr sz="3055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hr-HR" err="1"/>
              <a:t>Click</a:t>
            </a:r>
            <a:r>
              <a:rPr lang="hr-HR"/>
              <a:t> to </a:t>
            </a:r>
            <a:r>
              <a:rPr lang="hr-HR" err="1"/>
              <a:t>edit</a:t>
            </a:r>
            <a:r>
              <a:rPr lang="hr-HR"/>
              <a:t> Master title </a:t>
            </a:r>
            <a:r>
              <a:rPr lang="hr-HR" err="1"/>
              <a:t>style</a:t>
            </a:r>
            <a:endParaRPr lang="hr-H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17648" y="4288159"/>
            <a:ext cx="13249472" cy="461665"/>
          </a:xfrm>
          <a:ln algn="ctr"/>
        </p:spPr>
        <p:txBody>
          <a:bodyPr/>
          <a:lstStyle>
            <a:lvl1pPr marL="0" indent="0" algn="l">
              <a:buFontTx/>
              <a:buNone/>
              <a:defRPr sz="2400"/>
            </a:lvl1pPr>
          </a:lstStyle>
          <a:p>
            <a:r>
              <a:rPr lang="hr-HR" err="1"/>
              <a:t>Click</a:t>
            </a:r>
            <a:r>
              <a:rPr lang="hr-HR"/>
              <a:t> to </a:t>
            </a:r>
            <a:r>
              <a:rPr lang="hr-HR" err="1"/>
              <a:t>edit</a:t>
            </a:r>
            <a:r>
              <a:rPr lang="hr-HR"/>
              <a:t> Master </a:t>
            </a:r>
            <a:r>
              <a:rPr lang="hr-HR" err="1"/>
              <a:t>subtitle</a:t>
            </a:r>
            <a:r>
              <a:rPr lang="hr-HR"/>
              <a:t> </a:t>
            </a:r>
            <a:r>
              <a:rPr lang="hr-HR" err="1"/>
              <a:t>style</a:t>
            </a:r>
            <a:endParaRPr lang="hr-H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ECF1F-1486-424F-ABB4-02F6C15FE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8865" y="7791451"/>
            <a:ext cx="3291840" cy="438150"/>
          </a:xfrm>
        </p:spPr>
        <p:txBody>
          <a:bodyPr/>
          <a:lstStyle>
            <a:lvl1pPr>
              <a:defRPr sz="1300"/>
            </a:lvl1pPr>
          </a:lstStyle>
          <a:p>
            <a:fld id="{C92FC937-38D6-4B8F-AEB3-E5F6C110AD7F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97" y="225833"/>
            <a:ext cx="14286388" cy="528927"/>
          </a:xfrm>
        </p:spPr>
        <p:txBody>
          <a:bodyPr/>
          <a:lstStyle>
            <a:lvl1pPr>
              <a:defRPr sz="283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297" y="854527"/>
            <a:ext cx="14286388" cy="1683666"/>
          </a:xfrm>
        </p:spPr>
        <p:txBody>
          <a:bodyPr/>
          <a:lstStyle>
            <a:lvl1pPr>
              <a:defRPr sz="1964">
                <a:solidFill>
                  <a:schemeClr val="tx1"/>
                </a:solidFill>
              </a:defRPr>
            </a:lvl1pPr>
            <a:lvl2pPr>
              <a:defRPr sz="1745">
                <a:solidFill>
                  <a:srgbClr val="0070C0"/>
                </a:solidFill>
              </a:defRPr>
            </a:lvl2pPr>
            <a:lvl3pPr>
              <a:defRPr sz="1745">
                <a:solidFill>
                  <a:schemeClr val="tx1"/>
                </a:solidFill>
              </a:defRPr>
            </a:lvl3pPr>
            <a:lvl4pPr>
              <a:defRPr sz="1745">
                <a:solidFill>
                  <a:srgbClr val="0070C0"/>
                </a:solidFill>
              </a:defRPr>
            </a:lvl4pPr>
            <a:lvl5pPr>
              <a:defRPr sz="1745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B7D053-2286-470A-BA62-B8E852D014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7"/>
          </p:nvPr>
        </p:nvSpPr>
        <p:spPr>
          <a:xfrm>
            <a:off x="7659372" y="6699882"/>
            <a:ext cx="6824344" cy="514354"/>
          </a:xfrm>
        </p:spPr>
        <p:txBody>
          <a:bodyPr/>
          <a:lstStyle>
            <a:lvl1pPr algn="l">
              <a:defRPr sz="1920"/>
            </a:lvl1pPr>
          </a:lstStyle>
          <a:p>
            <a:endParaRPr lang="fr-FR"/>
          </a:p>
        </p:txBody>
      </p:sp>
      <p:sp>
        <p:nvSpPr>
          <p:cNvPr id="9" name="Rettangolo 12"/>
          <p:cNvSpPr>
            <a:spLocks noChangeArrowheads="1"/>
          </p:cNvSpPr>
          <p:nvPr userDrawn="1"/>
        </p:nvSpPr>
        <p:spPr bwMode="auto">
          <a:xfrm>
            <a:off x="0" y="4708396"/>
            <a:ext cx="14630400" cy="1170433"/>
          </a:xfrm>
          <a:prstGeom prst="rect">
            <a:avLst/>
          </a:prstGeom>
          <a:gradFill flip="none" rotWithShape="1">
            <a:gsLst>
              <a:gs pos="55000">
                <a:srgbClr val="0F75BC"/>
              </a:gs>
              <a:gs pos="95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/>
          <a:lstStyle/>
          <a:p>
            <a:pPr algn="ctr" eaLnBrk="1" hangingPunct="1">
              <a:defRPr/>
            </a:pPr>
            <a:endParaRPr lang="de-DE" sz="2400">
              <a:solidFill>
                <a:srgbClr val="962636"/>
              </a:solidFill>
              <a:latin typeface="Calibri" pitchFamily="34" charset="0"/>
            </a:endParaRPr>
          </a:p>
        </p:txBody>
      </p:sp>
      <p:sp>
        <p:nvSpPr>
          <p:cNvPr id="10" name="Segnaposto numero diapositiva 5"/>
          <p:cNvSpPr txBox="1">
            <a:spLocks/>
          </p:cNvSpPr>
          <p:nvPr userDrawn="1"/>
        </p:nvSpPr>
        <p:spPr bwMode="auto">
          <a:xfrm>
            <a:off x="13474066" y="7863840"/>
            <a:ext cx="1009650" cy="30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43E442B1-F139-4CAB-B0D0-2CE05DB62936}" type="slidenum">
              <a:rPr lang="it-IT" altLang="fr-FR" sz="1440" smtClean="0">
                <a:solidFill>
                  <a:srgbClr val="376092"/>
                </a:solidFill>
                <a:ea typeface="ＭＳ Ｐゴシック" panose="020B0600070205080204" pitchFamily="34" charset="-128"/>
              </a:rPr>
              <a:pPr algn="r" eaLnBrk="1" hangingPunct="1">
                <a:defRPr/>
              </a:pPr>
              <a:t>‹#›</a:t>
            </a:fld>
            <a:endParaRPr lang="it-IT" altLang="fr-FR" sz="1440">
              <a:solidFill>
                <a:srgbClr val="37609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auto">
          <a:xfrm>
            <a:off x="9890760" y="7736206"/>
            <a:ext cx="4528186" cy="12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GB" altLang="fr-FR" sz="960">
              <a:solidFill>
                <a:srgbClr val="376092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Text Placeholder 5"/>
          <p:cNvSpPr txBox="1">
            <a:spLocks/>
          </p:cNvSpPr>
          <p:nvPr userDrawn="1"/>
        </p:nvSpPr>
        <p:spPr bwMode="auto">
          <a:xfrm>
            <a:off x="325756" y="853440"/>
            <a:ext cx="656463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ts val="720"/>
              </a:spcBef>
              <a:buFont typeface="Arial" charset="0"/>
              <a:buNone/>
              <a:defRPr/>
            </a:pPr>
            <a:endParaRPr lang="en-GB" sz="3360" b="1">
              <a:ea typeface="ＭＳ Ｐゴシック" pitchFamily="34" charset="-128"/>
              <a:cs typeface="Arial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  <a:defRPr/>
            </a:pPr>
            <a:r>
              <a:rPr lang="en-GB" sz="2400" b="1">
                <a:solidFill>
                  <a:srgbClr val="2E74B5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Enhanced Pilot Interfaces &amp; Interactions </a:t>
            </a:r>
            <a:br>
              <a:rPr lang="en-GB" sz="2400" b="1">
                <a:solidFill>
                  <a:srgbClr val="2E74B5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GB" sz="2400" b="1">
                <a:solidFill>
                  <a:srgbClr val="2E74B5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fighter Cockpit</a:t>
            </a:r>
            <a:endParaRPr lang="fr-FR" sz="240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GB" sz="3360" b="1">
              <a:latin typeface="Calibri" pitchFamily="34" charset="0"/>
              <a:cs typeface="Arial" charset="0"/>
            </a:endParaRPr>
          </a:p>
        </p:txBody>
      </p:sp>
      <p:sp>
        <p:nvSpPr>
          <p:cNvPr id="15" name="Text Placeholder 4"/>
          <p:cNvSpPr txBox="1">
            <a:spLocks/>
          </p:cNvSpPr>
          <p:nvPr userDrawn="1"/>
        </p:nvSpPr>
        <p:spPr bwMode="auto">
          <a:xfrm>
            <a:off x="1674608" y="4770120"/>
            <a:ext cx="10801350" cy="58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GB" sz="1920">
                <a:solidFill>
                  <a:schemeClr val="bg1">
                    <a:lumMod val="95000"/>
                  </a:schemeClr>
                </a:solidFill>
                <a:latin typeface="Calibri" pitchFamily="34" charset="0"/>
                <a:cs typeface="Arial" charset="0"/>
              </a:rPr>
              <a:t>Prepared by </a:t>
            </a:r>
          </a:p>
        </p:txBody>
      </p:sp>
      <p:pic>
        <p:nvPicPr>
          <p:cNvPr id="18" name="Image 10" descr="C:\Users\T0030792\Pictures\EPIIC-logo-v1_new_full titl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40"/>
          <a:stretch>
            <a:fillRect/>
          </a:stretch>
        </p:blipFill>
        <p:spPr bwMode="auto">
          <a:xfrm>
            <a:off x="377191" y="91440"/>
            <a:ext cx="2777490" cy="96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99062" y="4093183"/>
            <a:ext cx="9947221" cy="514354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1920" b="1" kern="1200" noProof="0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 lvl="0"/>
            <a:r>
              <a:rPr lang="fr-FR" noProof="0"/>
              <a:t>Modifiez les styles du texte du masque</a:t>
            </a:r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326510" y="2086642"/>
            <a:ext cx="9947221" cy="421003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2880" b="1" kern="1200" noProof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 lvl="0"/>
            <a:r>
              <a:rPr lang="fr-FR" noProof="0"/>
              <a:t>Modifiez les styles du texte du masque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326510" y="2526697"/>
            <a:ext cx="9947221" cy="417193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2880" b="0" kern="1200" noProof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 lvl="0"/>
            <a:r>
              <a:rPr lang="fr-FR" noProof="0"/>
              <a:t>Modifiez les styles du texte du masque</a:t>
            </a:r>
          </a:p>
        </p:txBody>
      </p:sp>
      <p:sp>
        <p:nvSpPr>
          <p:cNvPr id="33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326510" y="2962940"/>
            <a:ext cx="9947221" cy="392430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2880" b="0" kern="1200" noProof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 lvl="0"/>
            <a:r>
              <a:rPr lang="fr-FR" noProof="0"/>
              <a:t>Modifiez les styles du texte du masque</a:t>
            </a:r>
          </a:p>
        </p:txBody>
      </p:sp>
      <p:sp>
        <p:nvSpPr>
          <p:cNvPr id="35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2015655" y="5167993"/>
            <a:ext cx="9947221" cy="514354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1920" b="1" kern="1200" noProof="0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 lvl="0"/>
            <a:r>
              <a:rPr lang="fr-FR" noProof="0"/>
              <a:t>Modifiez les styles du texte du masque</a:t>
            </a:r>
          </a:p>
        </p:txBody>
      </p:sp>
      <p:sp>
        <p:nvSpPr>
          <p:cNvPr id="37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377060" y="5990559"/>
            <a:ext cx="11750621" cy="514354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10972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2880" b="1" kern="1200" noProof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fr-FR" noProof="0"/>
              <a:t>Modifiez les styles du texte du masque</a:t>
            </a:r>
          </a:p>
        </p:txBody>
      </p:sp>
      <p:pic>
        <p:nvPicPr>
          <p:cNvPr id="24" name="Image 23"/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472" y="137824"/>
            <a:ext cx="1887474" cy="11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64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5"/>
          <p:cNvSpPr txBox="1">
            <a:spLocks/>
          </p:cNvSpPr>
          <p:nvPr userDrawn="1"/>
        </p:nvSpPr>
        <p:spPr bwMode="auto">
          <a:xfrm>
            <a:off x="13474066" y="7863840"/>
            <a:ext cx="1009650" cy="30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0D0EDF17-CA05-4950-BBA6-8653ADF03F83}" type="slidenum">
              <a:rPr lang="it-IT" altLang="fr-FR" sz="1440" smtClean="0">
                <a:solidFill>
                  <a:srgbClr val="376092"/>
                </a:solidFill>
                <a:ea typeface="ＭＳ Ｐゴシック" panose="020B0600070205080204" pitchFamily="34" charset="-128"/>
              </a:rPr>
              <a:pPr algn="r" eaLnBrk="1" hangingPunct="1">
                <a:defRPr/>
              </a:pPr>
              <a:t>‹#›</a:t>
            </a:fld>
            <a:endParaRPr lang="it-IT" altLang="fr-FR" sz="1440">
              <a:solidFill>
                <a:srgbClr val="37609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9890760" y="7736206"/>
            <a:ext cx="4528186" cy="12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GB" altLang="fr-FR" sz="960">
              <a:solidFill>
                <a:srgbClr val="376092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Rettangolo 12"/>
          <p:cNvSpPr>
            <a:spLocks noChangeArrowheads="1"/>
          </p:cNvSpPr>
          <p:nvPr userDrawn="1"/>
        </p:nvSpPr>
        <p:spPr bwMode="auto">
          <a:xfrm>
            <a:off x="0" y="1906"/>
            <a:ext cx="14630400" cy="1022984"/>
          </a:xfrm>
          <a:prstGeom prst="rect">
            <a:avLst/>
          </a:prstGeom>
          <a:gradFill flip="none" rotWithShape="1">
            <a:gsLst>
              <a:gs pos="37000">
                <a:srgbClr val="0F75BC"/>
              </a:gs>
              <a:gs pos="78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txBody>
          <a:bodyPr anchor="ctr"/>
          <a:lstStyle/>
          <a:p>
            <a:pPr algn="ctr" eaLnBrk="1" hangingPunct="1">
              <a:defRPr/>
            </a:pPr>
            <a:endParaRPr lang="de-DE" sz="2400">
              <a:solidFill>
                <a:srgbClr val="9626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4" descr="C:\Users\T0030792\Pictures\EPIIC-logo-v1_new_full title.pn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40"/>
          <a:stretch>
            <a:fillRect/>
          </a:stretch>
        </p:blipFill>
        <p:spPr bwMode="auto">
          <a:xfrm>
            <a:off x="11757660" y="-3809"/>
            <a:ext cx="287274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33956" y="1148353"/>
            <a:ext cx="13785952" cy="6157760"/>
          </a:xfrm>
          <a:prstGeom prst="rect">
            <a:avLst/>
          </a:prstGeom>
        </p:spPr>
        <p:txBody>
          <a:bodyPr/>
          <a:lstStyle>
            <a:lvl1pPr marL="411480" indent="-411480"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q"/>
              <a:defRPr sz="288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891540" indent="-342900"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Ø"/>
              <a:defRPr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371600" indent="-274320"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ü"/>
              <a:defRPr sz="216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92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468880" indent="-274320"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68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 </a:t>
            </a:r>
            <a:endParaRPr lang="en-GB"/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115338" y="141935"/>
            <a:ext cx="11893784" cy="743328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  <a:defRPr lang="en-GB" sz="312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itchFamily="-65" charset="-128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89997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5"/>
          <p:cNvSpPr txBox="1">
            <a:spLocks/>
          </p:cNvSpPr>
          <p:nvPr userDrawn="1"/>
        </p:nvSpPr>
        <p:spPr bwMode="auto">
          <a:xfrm>
            <a:off x="13474066" y="7863840"/>
            <a:ext cx="1009650" cy="30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058C5E31-4B0F-44C1-951D-1E57BE556FF1}" type="slidenum">
              <a:rPr lang="it-IT" altLang="fr-FR" sz="1440" smtClean="0">
                <a:solidFill>
                  <a:srgbClr val="376092"/>
                </a:solidFill>
                <a:ea typeface="ＭＳ Ｐゴシック" panose="020B0600070205080204" pitchFamily="34" charset="-128"/>
              </a:rPr>
              <a:pPr algn="r" eaLnBrk="1" hangingPunct="1">
                <a:defRPr/>
              </a:pPr>
              <a:t>‹#›</a:t>
            </a:fld>
            <a:endParaRPr lang="it-IT" altLang="fr-FR" sz="1440">
              <a:solidFill>
                <a:srgbClr val="37609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6" name="Rectangle 9"/>
          <p:cNvSpPr>
            <a:spLocks noChangeArrowheads="1"/>
          </p:cNvSpPr>
          <p:nvPr userDrawn="1"/>
        </p:nvSpPr>
        <p:spPr bwMode="auto">
          <a:xfrm>
            <a:off x="9890760" y="7736206"/>
            <a:ext cx="4528186" cy="12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GB" altLang="fr-FR" sz="960">
              <a:solidFill>
                <a:srgbClr val="376092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Rettangolo 12"/>
          <p:cNvSpPr>
            <a:spLocks noChangeArrowheads="1"/>
          </p:cNvSpPr>
          <p:nvPr userDrawn="1"/>
        </p:nvSpPr>
        <p:spPr bwMode="auto">
          <a:xfrm>
            <a:off x="0" y="1310640"/>
            <a:ext cx="14630400" cy="5981700"/>
          </a:xfrm>
          <a:prstGeom prst="rect">
            <a:avLst/>
          </a:prstGeom>
          <a:gradFill flip="none" rotWithShape="1">
            <a:gsLst>
              <a:gs pos="37000">
                <a:srgbClr val="0F75BC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txBody>
          <a:bodyPr anchor="ctr"/>
          <a:lstStyle/>
          <a:p>
            <a:pPr algn="ctr" eaLnBrk="1" hangingPunct="1">
              <a:defRPr/>
            </a:pPr>
            <a:endParaRPr lang="de-DE" sz="2400">
              <a:solidFill>
                <a:srgbClr val="962636"/>
              </a:solidFill>
              <a:latin typeface="Calibri" pitchFamily="34" charset="0"/>
            </a:endParaRPr>
          </a:p>
        </p:txBody>
      </p:sp>
      <p:pic>
        <p:nvPicPr>
          <p:cNvPr id="8" name="Image 4" descr="C:\Users\T0030792\Pictures\EPIIC-logo-v1_new_full title.pn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40"/>
          <a:stretch>
            <a:fillRect/>
          </a:stretch>
        </p:blipFill>
        <p:spPr bwMode="auto">
          <a:xfrm>
            <a:off x="11757660" y="-3809"/>
            <a:ext cx="287274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5"/>
          <p:cNvSpPr txBox="1">
            <a:spLocks/>
          </p:cNvSpPr>
          <p:nvPr userDrawn="1"/>
        </p:nvSpPr>
        <p:spPr bwMode="auto">
          <a:xfrm>
            <a:off x="2350770" y="468630"/>
            <a:ext cx="12376786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ts val="720"/>
              </a:spcBef>
              <a:buFont typeface="Arial" charset="0"/>
              <a:buNone/>
              <a:defRPr/>
            </a:pPr>
            <a:endParaRPr lang="en-GB" sz="3360" b="1"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  <a:defRPr/>
            </a:pPr>
            <a:r>
              <a:rPr lang="en-GB" sz="2400" b="1">
                <a:solidFill>
                  <a:srgbClr val="2E74B5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Enhanced Pilot Interfaces &amp; Interactions for fighter Cockpit</a:t>
            </a:r>
            <a:endParaRPr lang="fr-FR" sz="240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GB" sz="336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115338" y="141935"/>
            <a:ext cx="11893784" cy="743328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  <a:defRPr lang="en-GB" sz="3120" b="1" kern="1200" dirty="0">
                <a:solidFill>
                  <a:schemeClr val="bg1"/>
                </a:solidFill>
                <a:latin typeface="+mj-lt"/>
                <a:ea typeface="ＭＳ Ｐゴシック" pitchFamily="-65" charset="-128"/>
                <a:cs typeface="+mn-cs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407925" y="3296177"/>
            <a:ext cx="9947221" cy="514354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6480" b="1" kern="1200" noProof="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407925" y="4865501"/>
            <a:ext cx="9947221" cy="514354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3360" b="1" kern="1200" noProof="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noProof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3066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5"/>
          <p:cNvSpPr txBox="1">
            <a:spLocks/>
          </p:cNvSpPr>
          <p:nvPr userDrawn="1"/>
        </p:nvSpPr>
        <p:spPr bwMode="auto">
          <a:xfrm>
            <a:off x="13474066" y="7863840"/>
            <a:ext cx="1009650" cy="30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F80B6441-FE66-49D6-BFDD-59CD8082C7B3}" type="slidenum">
              <a:rPr lang="it-IT" altLang="fr-FR" sz="1440" smtClean="0">
                <a:solidFill>
                  <a:srgbClr val="376092"/>
                </a:solidFill>
                <a:ea typeface="ＭＳ Ｐゴシック" panose="020B0600070205080204" pitchFamily="34" charset="-128"/>
              </a:rPr>
              <a:pPr algn="r" eaLnBrk="1" hangingPunct="1">
                <a:defRPr/>
              </a:pPr>
              <a:t>‹#›</a:t>
            </a:fld>
            <a:endParaRPr lang="it-IT" altLang="fr-FR" sz="1440">
              <a:solidFill>
                <a:srgbClr val="37609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9890760" y="7736206"/>
            <a:ext cx="4528186" cy="12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GB" altLang="fr-FR" sz="960">
              <a:solidFill>
                <a:srgbClr val="376092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Rettangolo 12"/>
          <p:cNvSpPr>
            <a:spLocks noChangeArrowheads="1"/>
          </p:cNvSpPr>
          <p:nvPr userDrawn="1"/>
        </p:nvSpPr>
        <p:spPr bwMode="auto">
          <a:xfrm>
            <a:off x="0" y="1906"/>
            <a:ext cx="14630400" cy="1022984"/>
          </a:xfrm>
          <a:prstGeom prst="rect">
            <a:avLst/>
          </a:prstGeom>
          <a:gradFill flip="none" rotWithShape="1">
            <a:gsLst>
              <a:gs pos="37000">
                <a:srgbClr val="0F75BC"/>
              </a:gs>
              <a:gs pos="78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txBody>
          <a:bodyPr anchor="ctr"/>
          <a:lstStyle/>
          <a:p>
            <a:pPr algn="ctr" eaLnBrk="1" hangingPunct="1">
              <a:defRPr/>
            </a:pPr>
            <a:endParaRPr lang="de-DE" sz="2400">
              <a:solidFill>
                <a:srgbClr val="962636"/>
              </a:solidFill>
              <a:latin typeface="Calibri" pitchFamily="34" charset="0"/>
            </a:endParaRPr>
          </a:p>
        </p:txBody>
      </p:sp>
      <p:pic>
        <p:nvPicPr>
          <p:cNvPr id="7" name="Image 4" descr="C:\Users\T0030792\Pictures\EPIIC-logo-v1_new_full title.pn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40"/>
          <a:stretch>
            <a:fillRect/>
          </a:stretch>
        </p:blipFill>
        <p:spPr bwMode="auto">
          <a:xfrm>
            <a:off x="11757660" y="-3809"/>
            <a:ext cx="287274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6" y="1202056"/>
            <a:ext cx="4059554" cy="596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375490" y="1148352"/>
            <a:ext cx="9744418" cy="6410688"/>
          </a:xfrm>
          <a:prstGeom prst="rect">
            <a:avLst/>
          </a:prstGeom>
        </p:spPr>
        <p:txBody>
          <a:bodyPr/>
          <a:lstStyle>
            <a:lvl1pPr marL="411480" indent="-411480"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q"/>
              <a:defRPr sz="288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891540" indent="-342900"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Ø"/>
              <a:defRPr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371600" indent="-274320"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ü"/>
              <a:defRPr sz="216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92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468880" indent="-274320"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68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 </a:t>
            </a:r>
            <a:endParaRPr lang="en-GB"/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313509" y="141935"/>
            <a:ext cx="8001284" cy="743328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  <a:defRPr lang="en-GB" sz="312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itchFamily="-65" charset="-128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noProof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9226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2720" y="203944"/>
            <a:ext cx="14284960" cy="56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C0C0C0">
                <a:alpha val="50000"/>
              </a:srgb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2720" y="874441"/>
            <a:ext cx="14284960" cy="2301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64AD56-65F2-4988-AFDA-36E9F8AF1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5840" y="7837298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FC937-38D6-4B8F-AEB3-E5F6C110AD7F}" type="slidenum">
              <a:rPr lang="hr-HR" smtClean="0"/>
              <a:pPr/>
              <a:t>‹#›</a:t>
            </a:fld>
            <a:endParaRPr lang="hr-H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101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53" b="1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53" b="1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53" b="1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53" b="1">
          <a:solidFill>
            <a:schemeClr val="tx2"/>
          </a:solidFill>
          <a:latin typeface="Tahoma" pitchFamily="34" charset="0"/>
        </a:defRPr>
      </a:lvl5pPr>
      <a:lvl6pPr marL="607715" algn="l" rtl="0" fontAlgn="base">
        <a:spcBef>
          <a:spcPct val="0"/>
        </a:spcBef>
        <a:spcAft>
          <a:spcPct val="0"/>
        </a:spcAft>
        <a:defRPr sz="4786" b="1">
          <a:solidFill>
            <a:schemeClr val="tx2"/>
          </a:solidFill>
          <a:latin typeface="Tahoma" pitchFamily="34" charset="0"/>
        </a:defRPr>
      </a:lvl6pPr>
      <a:lvl7pPr marL="1215429" algn="l" rtl="0" fontAlgn="base">
        <a:spcBef>
          <a:spcPct val="0"/>
        </a:spcBef>
        <a:spcAft>
          <a:spcPct val="0"/>
        </a:spcAft>
        <a:defRPr sz="4786" b="1">
          <a:solidFill>
            <a:schemeClr val="tx2"/>
          </a:solidFill>
          <a:latin typeface="Tahoma" pitchFamily="34" charset="0"/>
        </a:defRPr>
      </a:lvl7pPr>
      <a:lvl8pPr marL="1823144" algn="l" rtl="0" fontAlgn="base">
        <a:spcBef>
          <a:spcPct val="0"/>
        </a:spcBef>
        <a:spcAft>
          <a:spcPct val="0"/>
        </a:spcAft>
        <a:defRPr sz="4786" b="1">
          <a:solidFill>
            <a:schemeClr val="tx2"/>
          </a:solidFill>
          <a:latin typeface="Tahoma" pitchFamily="34" charset="0"/>
        </a:defRPr>
      </a:lvl8pPr>
      <a:lvl9pPr marL="2430858" algn="l" rtl="0" fontAlgn="base">
        <a:spcBef>
          <a:spcPct val="0"/>
        </a:spcBef>
        <a:spcAft>
          <a:spcPct val="0"/>
        </a:spcAft>
        <a:defRPr sz="4786" b="1">
          <a:solidFill>
            <a:schemeClr val="tx2"/>
          </a:solidFill>
          <a:latin typeface="Tahoma" pitchFamily="34" charset="0"/>
        </a:defRPr>
      </a:lvl9pPr>
    </p:titleStyle>
    <p:bodyStyle>
      <a:lvl1pPr marL="455786" indent="-455786" algn="l" rtl="0" eaLnBrk="0" fontAlgn="base" hangingPunct="0">
        <a:spcBef>
          <a:spcPct val="20000"/>
        </a:spcBef>
        <a:spcAft>
          <a:spcPct val="0"/>
        </a:spcAft>
        <a:buChar char="•"/>
        <a:defRPr sz="2659">
          <a:solidFill>
            <a:schemeClr val="tx1"/>
          </a:solidFill>
          <a:latin typeface="+mn-lt"/>
          <a:ea typeface="+mn-ea"/>
          <a:cs typeface="+mn-cs"/>
        </a:defRPr>
      </a:lvl1pPr>
      <a:lvl2pPr marL="987536" indent="-379822" algn="l" rtl="0" eaLnBrk="0" fontAlgn="base" hangingPunct="0">
        <a:spcBef>
          <a:spcPct val="20000"/>
        </a:spcBef>
        <a:spcAft>
          <a:spcPct val="0"/>
        </a:spcAft>
        <a:buChar char="–"/>
        <a:defRPr sz="2437">
          <a:solidFill>
            <a:schemeClr val="tx1"/>
          </a:solidFill>
          <a:latin typeface="+mn-lt"/>
        </a:defRPr>
      </a:lvl2pPr>
      <a:lvl3pPr marL="1519287" indent="-303858" algn="l" rtl="0" eaLnBrk="0" fontAlgn="base" hangingPunct="0">
        <a:spcBef>
          <a:spcPct val="20000"/>
        </a:spcBef>
        <a:spcAft>
          <a:spcPct val="0"/>
        </a:spcAft>
        <a:buChar char="•"/>
        <a:defRPr sz="2437">
          <a:solidFill>
            <a:schemeClr val="tx1"/>
          </a:solidFill>
          <a:latin typeface="+mn-lt"/>
        </a:defRPr>
      </a:lvl3pPr>
      <a:lvl4pPr marL="2127002" indent="-303858" algn="l" rtl="0" eaLnBrk="0" fontAlgn="base" hangingPunct="0">
        <a:spcBef>
          <a:spcPct val="20000"/>
        </a:spcBef>
        <a:spcAft>
          <a:spcPct val="0"/>
        </a:spcAft>
        <a:buChar char="–"/>
        <a:defRPr sz="2437">
          <a:solidFill>
            <a:schemeClr val="tx1"/>
          </a:solidFill>
          <a:latin typeface="+mn-lt"/>
        </a:defRPr>
      </a:lvl4pPr>
      <a:lvl5pPr marL="2734716" indent="-303858" algn="l" rtl="0" eaLnBrk="0" fontAlgn="base" hangingPunct="0">
        <a:spcBef>
          <a:spcPct val="20000"/>
        </a:spcBef>
        <a:spcAft>
          <a:spcPct val="0"/>
        </a:spcAft>
        <a:buChar char="»"/>
        <a:defRPr sz="2437">
          <a:solidFill>
            <a:schemeClr val="tx1"/>
          </a:solidFill>
          <a:latin typeface="+mn-lt"/>
        </a:defRPr>
      </a:lvl5pPr>
      <a:lvl6pPr marL="3342430" indent="-303858" algn="l" rtl="0" fontAlgn="base">
        <a:spcBef>
          <a:spcPct val="20000"/>
        </a:spcBef>
        <a:spcAft>
          <a:spcPct val="0"/>
        </a:spcAft>
        <a:buChar char="»"/>
        <a:defRPr>
          <a:solidFill>
            <a:srgbClr val="5F5F5F"/>
          </a:solidFill>
          <a:latin typeface="+mn-lt"/>
        </a:defRPr>
      </a:lvl6pPr>
      <a:lvl7pPr marL="3950144" indent="-303858" algn="l" rtl="0" fontAlgn="base">
        <a:spcBef>
          <a:spcPct val="20000"/>
        </a:spcBef>
        <a:spcAft>
          <a:spcPct val="0"/>
        </a:spcAft>
        <a:buChar char="»"/>
        <a:defRPr>
          <a:solidFill>
            <a:srgbClr val="5F5F5F"/>
          </a:solidFill>
          <a:latin typeface="+mn-lt"/>
        </a:defRPr>
      </a:lvl7pPr>
      <a:lvl8pPr marL="4557859" indent="-303858" algn="l" rtl="0" fontAlgn="base">
        <a:spcBef>
          <a:spcPct val="20000"/>
        </a:spcBef>
        <a:spcAft>
          <a:spcPct val="0"/>
        </a:spcAft>
        <a:buChar char="»"/>
        <a:defRPr>
          <a:solidFill>
            <a:srgbClr val="5F5F5F"/>
          </a:solidFill>
          <a:latin typeface="+mn-lt"/>
        </a:defRPr>
      </a:lvl8pPr>
      <a:lvl9pPr marL="5165573" indent="-303858" algn="l" rtl="0" fontAlgn="base">
        <a:spcBef>
          <a:spcPct val="20000"/>
        </a:spcBef>
        <a:spcAft>
          <a:spcPct val="0"/>
        </a:spcAft>
        <a:buChar char="»"/>
        <a:defRPr>
          <a:solidFill>
            <a:srgbClr val="5F5F5F"/>
          </a:solidFill>
          <a:latin typeface="+mn-lt"/>
        </a:defRPr>
      </a:lvl9pPr>
    </p:bodyStyle>
    <p:otherStyle>
      <a:defPPr>
        <a:defRPr lang="en-US"/>
      </a:defPPr>
      <a:lvl1pPr marL="0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1pPr>
      <a:lvl2pPr marL="607715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2pPr>
      <a:lvl3pPr marL="1215429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3pPr>
      <a:lvl4pPr marL="1823144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4pPr>
      <a:lvl5pPr marL="2430858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5pPr>
      <a:lvl6pPr marL="3038573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6pPr>
      <a:lvl7pPr marL="3646287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7pPr>
      <a:lvl8pPr marL="4254002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8pPr>
      <a:lvl9pPr marL="4861716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 userDrawn="1"/>
        </p:nvSpPr>
        <p:spPr bwMode="auto">
          <a:xfrm rot="16200000">
            <a:off x="-1104536" y="3943350"/>
            <a:ext cx="273322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GB" altLang="fr-FR" sz="96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 rot="16200000">
            <a:off x="-952691" y="5890881"/>
            <a:ext cx="2267717" cy="1810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1533256" y="7621455"/>
            <a:ext cx="9736454" cy="148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fr-FR" sz="1200" b="1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“SENSITIVE, only for members of the EPIIC consortium and</a:t>
            </a:r>
            <a:r>
              <a:rPr lang="en-US" altLang="fr-FR" sz="1200" b="1" baseline="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European </a:t>
            </a:r>
            <a:r>
              <a:rPr lang="en-US" altLang="fr-FR" sz="1200" b="1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Commission - EU Project”</a:t>
            </a:r>
            <a:endParaRPr lang="en-GB" altLang="fr-FR" sz="1200" b="1">
              <a:solidFill>
                <a:srgbClr val="376092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7" name="Image 6"/>
          <p:cNvPicPr/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" y="7524205"/>
            <a:ext cx="3129786" cy="7073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359985" y="7825240"/>
            <a:ext cx="10856939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960" kern="120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This document was co-funded by the European Union under the Grant Agreement 101103592. </a:t>
            </a:r>
            <a:r>
              <a:rPr lang="en-US" altLang="fr-FR" sz="96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It is confidential and its content is the property of the companies indicated</a:t>
            </a:r>
            <a:r>
              <a:rPr lang="en-US" altLang="fr-FR" sz="960" baseline="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in the slide “Intellectual Property”</a:t>
            </a:r>
            <a:r>
              <a:rPr lang="en-US" altLang="fr-FR" sz="96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  </a:t>
            </a:r>
          </a:p>
          <a:p>
            <a:pPr algn="l"/>
            <a:r>
              <a:rPr lang="en-US" altLang="fr-FR" sz="96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Its content shall not be copied, disclosed or used in whole or in part without the formal approval of the</a:t>
            </a:r>
            <a:r>
              <a:rPr lang="en-US" altLang="fr-FR" sz="960" baseline="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owning companies</a:t>
            </a:r>
            <a:r>
              <a:rPr lang="en-US" altLang="fr-FR" sz="96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  <a:endParaRPr lang="fr-FR" sz="960" kern="1200">
              <a:solidFill>
                <a:srgbClr val="376092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5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  <p:sldLayoutId id="2147484083" r:id="rId2"/>
    <p:sldLayoutId id="2147484084" r:id="rId3"/>
    <p:sldLayoutId id="2147484085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280" kern="1200">
          <a:solidFill>
            <a:schemeClr val="tx1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Arial" charset="0"/>
        </a:defRPr>
      </a:lvl5pPr>
      <a:lvl6pPr marL="548640" algn="ctr" rtl="0" fontAlgn="base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Calibri" pitchFamily="34" charset="0"/>
        </a:defRPr>
      </a:lvl6pPr>
      <a:lvl7pPr marL="1097280" algn="ctr" rtl="0" fontAlgn="base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Calibri" pitchFamily="34" charset="0"/>
        </a:defRPr>
      </a:lvl7pPr>
      <a:lvl8pPr marL="1645920" algn="ctr" rtl="0" fontAlgn="base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Calibri" pitchFamily="34" charset="0"/>
        </a:defRPr>
      </a:lvl8pPr>
      <a:lvl9pPr marL="2194560" algn="ctr" rtl="0" fontAlgn="base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Calibri" pitchFamily="34" charset="0"/>
        </a:defRPr>
      </a:lvl9pPr>
    </p:titleStyle>
    <p:bodyStyle>
      <a:lvl1pPr marL="411480" indent="-41148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89154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36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371600" indent="-27432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920240" indent="-27432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468880" indent="-27432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301752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mate.gambiraza@fer.unizg.h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5EB3C-B0A0-B457-88CB-CA7A9DBB48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</a:t>
            </a:fld>
            <a:endParaRPr lang="hr-H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F0765F-75E1-694B-AB4A-5276EFB2B112}"/>
              </a:ext>
            </a:extLst>
          </p:cNvPr>
          <p:cNvSpPr txBox="1">
            <a:spLocks/>
          </p:cNvSpPr>
          <p:nvPr/>
        </p:nvSpPr>
        <p:spPr bwMode="auto">
          <a:xfrm>
            <a:off x="0" y="402075"/>
            <a:ext cx="14630400" cy="7848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37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53" b="1">
                <a:solidFill>
                  <a:schemeClr val="tx2"/>
                </a:solidFill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53" b="1">
                <a:solidFill>
                  <a:schemeClr val="tx2"/>
                </a:solidFill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53" b="1">
                <a:solidFill>
                  <a:schemeClr val="tx2"/>
                </a:solidFill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53" b="1">
                <a:solidFill>
                  <a:schemeClr val="tx2"/>
                </a:solidFill>
                <a:latin typeface="Tahoma" pitchFamily="34" charset="0"/>
              </a:defRPr>
            </a:lvl5pPr>
            <a:lvl6pPr marL="607715" algn="l" rtl="0" fontAlgn="base">
              <a:spcBef>
                <a:spcPct val="0"/>
              </a:spcBef>
              <a:spcAft>
                <a:spcPct val="0"/>
              </a:spcAft>
              <a:defRPr sz="4786" b="1">
                <a:solidFill>
                  <a:schemeClr val="tx2"/>
                </a:solidFill>
                <a:latin typeface="Tahoma" pitchFamily="34" charset="0"/>
              </a:defRPr>
            </a:lvl6pPr>
            <a:lvl7pPr marL="1215429" algn="l" rtl="0" fontAlgn="base">
              <a:spcBef>
                <a:spcPct val="0"/>
              </a:spcBef>
              <a:spcAft>
                <a:spcPct val="0"/>
              </a:spcAft>
              <a:defRPr sz="4786" b="1">
                <a:solidFill>
                  <a:schemeClr val="tx2"/>
                </a:solidFill>
                <a:latin typeface="Tahoma" pitchFamily="34" charset="0"/>
              </a:defRPr>
            </a:lvl7pPr>
            <a:lvl8pPr marL="1823144" algn="l" rtl="0" fontAlgn="base">
              <a:spcBef>
                <a:spcPct val="0"/>
              </a:spcBef>
              <a:spcAft>
                <a:spcPct val="0"/>
              </a:spcAft>
              <a:defRPr sz="4786" b="1">
                <a:solidFill>
                  <a:schemeClr val="tx2"/>
                </a:solidFill>
                <a:latin typeface="Tahoma" pitchFamily="34" charset="0"/>
              </a:defRPr>
            </a:lvl8pPr>
            <a:lvl9pPr marL="2430858" algn="l" rtl="0" fontAlgn="base">
              <a:spcBef>
                <a:spcPct val="0"/>
              </a:spcBef>
              <a:spcAft>
                <a:spcPct val="0"/>
              </a:spcAft>
              <a:defRPr sz="4786" b="1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r>
              <a:rPr lang="hr-HR" sz="3200" dirty="0">
                <a:solidFill>
                  <a:srgbClr val="000000"/>
                </a:solidFill>
                <a:latin typeface="Segoe UI" panose="020B0502040204020203" pitchFamily="34" charset="0"/>
              </a:rPr>
              <a:t>Obrambeni sustavi i tehnologije</a:t>
            </a:r>
          </a:p>
          <a:p>
            <a:endParaRPr lang="hr-HR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en-GB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en-GB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hr-HR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hr-HR" sz="2400" b="0" dirty="0">
                <a:solidFill>
                  <a:srgbClr val="000000"/>
                </a:solidFill>
                <a:latin typeface="Segoe UI"/>
                <a:cs typeface="Segoe UI"/>
              </a:rPr>
              <a:t>Seminarski rad: Tema </a:t>
            </a:r>
            <a:r>
              <a:rPr lang="hr-HR" sz="2400" dirty="0">
                <a:solidFill>
                  <a:srgbClr val="000000"/>
                </a:solidFill>
                <a:latin typeface="Segoe UI"/>
                <a:cs typeface="Segoe UI"/>
              </a:rPr>
              <a:t>P13</a:t>
            </a:r>
            <a:endParaRPr lang="hr-HR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hr-HR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lt"/>
                <a:cs typeface="+mj-lt"/>
              </a:rPr>
              <a:t>Razvoj neuronske mreže za estimaciju/predikciju performansi na simulatoru leta u </a:t>
            </a:r>
            <a:r>
              <a:rPr lang="hr-HR" sz="4000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lt"/>
                <a:cs typeface="+mj-lt"/>
              </a:rPr>
              <a:t>startle</a:t>
            </a:r>
            <a:r>
              <a:rPr lang="hr-HR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lt"/>
                <a:cs typeface="+mj-lt"/>
              </a:rPr>
              <a:t> uvjetima na temelju signala vodljivosti kože i disanja</a:t>
            </a:r>
            <a:endParaRPr lang="hr-HR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hr-HR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hr-HR" sz="2400" b="0" dirty="0">
                <a:solidFill>
                  <a:srgbClr val="000000"/>
                </a:solidFill>
                <a:latin typeface="Segoe UI"/>
                <a:cs typeface="Segoe UI"/>
              </a:rPr>
              <a:t>Florijan Sandalj</a:t>
            </a:r>
          </a:p>
          <a:p>
            <a:r>
              <a:rPr lang="hr-HR" sz="2400" b="0" dirty="0">
                <a:solidFill>
                  <a:srgbClr val="000000"/>
                </a:solidFill>
                <a:latin typeface="Segoe UI"/>
                <a:cs typeface="Segoe UI"/>
              </a:rPr>
              <a:t>Ivan Unković</a:t>
            </a:r>
          </a:p>
          <a:p>
            <a:r>
              <a:rPr lang="hr-HR" sz="2400" b="0" dirty="0">
                <a:solidFill>
                  <a:srgbClr val="000000"/>
                </a:solidFill>
                <a:latin typeface="Segoe UI"/>
                <a:cs typeface="Segoe UI"/>
              </a:rPr>
              <a:t>Vid Bebek</a:t>
            </a:r>
          </a:p>
          <a:p>
            <a:pPr algn="ctr" rtl="0" fontAlgn="base"/>
            <a:endParaRPr lang="hr-HR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ctr" rtl="0" fontAlgn="base"/>
            <a:endParaRPr lang="hr-HR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ctr" rtl="0" fontAlgn="base"/>
            <a:endParaRPr lang="hr-HR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ctr" rtl="0" fontAlgn="base"/>
            <a:endParaRPr lang="hr-HR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ctr" rtl="0" fontAlgn="base"/>
            <a:r>
              <a:rPr lang="hr-HR" sz="2400" b="0" dirty="0">
                <a:solidFill>
                  <a:srgbClr val="000000"/>
                </a:solidFill>
                <a:latin typeface="Segoe UI" panose="020B0502040204020203" pitchFamily="34" charset="0"/>
              </a:rPr>
              <a:t>siječanj 2024.</a:t>
            </a:r>
            <a:endParaRPr lang="en-GB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67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D32E1-B1FA-46BA-573E-E87AFDD69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777D5-CFE8-87B3-EF64-55C516BE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5D2EE-D005-7729-BC8D-C4E00A7D9F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10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D3A77E-8654-BFBC-D881-8C705EB9C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Vizualizacija izabranih signala – </a:t>
            </a:r>
            <a:r>
              <a:rPr lang="hr-HR" b="1" dirty="0">
                <a:solidFill>
                  <a:srgbClr val="FF0000"/>
                </a:solidFill>
              </a:rPr>
              <a:t>SEMINARSKI RADOVI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5AEC63BB-4DC7-F922-31A3-656D09D8AEA7}"/>
              </a:ext>
            </a:extLst>
          </p:cNvPr>
          <p:cNvSpPr txBox="1">
            <a:spLocks/>
          </p:cNvSpPr>
          <p:nvPr/>
        </p:nvSpPr>
        <p:spPr bwMode="auto">
          <a:xfrm>
            <a:off x="11165840" y="3018456"/>
            <a:ext cx="3084394" cy="1905906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hr-HR" kern="0" dirty="0">
                <a:solidFill>
                  <a:schemeClr val="bg1"/>
                </a:solidFill>
              </a:rPr>
              <a:t>U fokusu je trenutak u kojem se dogodio startle, te nam je važan period koji je tome prethodio jednako kao i onaj koji je uslijedio nakon.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BE19CC-6D04-5F9D-41AC-F9463F885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2"/>
          <a:stretch/>
        </p:blipFill>
        <p:spPr>
          <a:xfrm>
            <a:off x="312821" y="4541520"/>
            <a:ext cx="10655166" cy="1200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DAA2DA-7EA8-15AB-76BB-EC3351BF5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55"/>
          <a:stretch/>
        </p:blipFill>
        <p:spPr>
          <a:xfrm>
            <a:off x="312821" y="2317445"/>
            <a:ext cx="10655166" cy="21427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167266-E4B9-09DF-7401-D55C5DFE9559}"/>
              </a:ext>
            </a:extLst>
          </p:cNvPr>
          <p:cNvSpPr/>
          <p:nvPr/>
        </p:nvSpPr>
        <p:spPr>
          <a:xfrm>
            <a:off x="5080000" y="2089237"/>
            <a:ext cx="1229360" cy="3764344"/>
          </a:xfrm>
          <a:prstGeom prst="rect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1097280" eaLnBrk="0" hangingPunct="0">
              <a:defRPr/>
            </a:pPr>
            <a:endParaRPr lang="en-GB" sz="2160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598C7F-F20B-DBBB-84DB-3212110AF3E9}"/>
              </a:ext>
            </a:extLst>
          </p:cNvPr>
          <p:cNvSpPr/>
          <p:nvPr/>
        </p:nvSpPr>
        <p:spPr>
          <a:xfrm>
            <a:off x="7077501" y="2089237"/>
            <a:ext cx="1229360" cy="3764344"/>
          </a:xfrm>
          <a:prstGeom prst="rect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1097280" eaLnBrk="0" hangingPunct="0">
              <a:defRPr/>
            </a:pPr>
            <a:endParaRPr lang="en-GB" sz="2160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CC38CA-18B5-A7EF-9F8B-5D2512FD182C}"/>
              </a:ext>
            </a:extLst>
          </p:cNvPr>
          <p:cNvSpPr/>
          <p:nvPr/>
        </p:nvSpPr>
        <p:spPr>
          <a:xfrm>
            <a:off x="8631981" y="2089237"/>
            <a:ext cx="1229360" cy="3764344"/>
          </a:xfrm>
          <a:prstGeom prst="rect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1097280" eaLnBrk="0" hangingPunct="0">
              <a:defRPr/>
            </a:pPr>
            <a:endParaRPr lang="en-GB" sz="2160" kern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6972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D32E1-B1FA-46BA-573E-E87AFDD69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777D5-CFE8-87B3-EF64-55C516BE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5D2EE-D005-7729-BC8D-C4E00A7D9F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11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D3A77E-8654-BFBC-D881-8C705EB9C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Vizualizacija izabranih signala – </a:t>
            </a:r>
            <a:r>
              <a:rPr lang="hr-HR" b="1" dirty="0">
                <a:solidFill>
                  <a:srgbClr val="FF0000"/>
                </a:solidFill>
              </a:rPr>
              <a:t>SEMINARSKI RADOVI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06FE3E-44FC-CAA1-B984-F93728DAF9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73" t="79238" r="54475"/>
          <a:stretch/>
        </p:blipFill>
        <p:spPr>
          <a:xfrm>
            <a:off x="2967675" y="4594213"/>
            <a:ext cx="2512321" cy="1291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E01B75-719C-63B7-0900-1AF8AE2A6B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73" r="54475" b="56283"/>
          <a:stretch/>
        </p:blipFill>
        <p:spPr>
          <a:xfrm>
            <a:off x="2967675" y="1874617"/>
            <a:ext cx="2512321" cy="27195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1A15BD-B5F0-D960-7472-0B08557E4759}"/>
              </a:ext>
            </a:extLst>
          </p:cNvPr>
          <p:cNvSpPr txBox="1"/>
          <p:nvPr/>
        </p:nvSpPr>
        <p:spPr>
          <a:xfrm>
            <a:off x="2701623" y="5940309"/>
            <a:ext cx="3044423" cy="4001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CEFDC"/>
                </a:solidFill>
              </a:rPr>
              <a:t>(-10, 0</a:t>
            </a:r>
            <a:r>
              <a:rPr lang="hr-HR" dirty="0">
                <a:solidFill>
                  <a:srgbClr val="CCEFDC"/>
                </a:solidFill>
              </a:rPr>
              <a:t>)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>
                <a:solidFill>
                  <a:srgbClr val="FFEBD6"/>
                </a:solidFill>
              </a:rPr>
              <a:t>[0, 10]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>
                <a:solidFill>
                  <a:srgbClr val="CCE0F5"/>
                </a:solidFill>
              </a:rPr>
              <a:t>(10, 20)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E28A4035-20E1-6A8F-D76C-3F4800569A66}"/>
              </a:ext>
            </a:extLst>
          </p:cNvPr>
          <p:cNvSpPr txBox="1">
            <a:spLocks/>
          </p:cNvSpPr>
          <p:nvPr/>
        </p:nvSpPr>
        <p:spPr bwMode="auto">
          <a:xfrm>
            <a:off x="6193957" y="2551096"/>
            <a:ext cx="8133914" cy="3433761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hr-HR" kern="0" dirty="0">
                <a:solidFill>
                  <a:schemeClr val="bg1"/>
                </a:solidFill>
              </a:rPr>
              <a:t>U fokusu je trenutak u kojem se dogodio startle, te nam je važan period koji je tome prethodio jednako kao i onaj koji je uslijedio nakon. Intervali koji su nam od interesa su: </a:t>
            </a:r>
          </a:p>
          <a:p>
            <a:pPr>
              <a:spcBef>
                <a:spcPts val="1800"/>
              </a:spcBef>
            </a:pPr>
            <a:r>
              <a:rPr lang="hr-HR" b="1" kern="0" dirty="0">
                <a:solidFill>
                  <a:schemeClr val="bg1"/>
                </a:solidFill>
              </a:rPr>
              <a:t>Pre-startle:</a:t>
            </a:r>
            <a:r>
              <a:rPr lang="hr-HR" kern="0" dirty="0">
                <a:solidFill>
                  <a:schemeClr val="bg1"/>
                </a:solidFill>
              </a:rPr>
              <a:t> 10s prije početka startle do pojave startle podražaja</a:t>
            </a:r>
          </a:p>
          <a:p>
            <a:pPr>
              <a:spcBef>
                <a:spcPts val="1800"/>
              </a:spcBef>
            </a:pPr>
            <a:r>
              <a:rPr lang="hr-HR" b="1" kern="0" dirty="0">
                <a:solidFill>
                  <a:schemeClr val="bg1"/>
                </a:solidFill>
              </a:rPr>
              <a:t>Startle:</a:t>
            </a:r>
            <a:r>
              <a:rPr lang="hr-HR" kern="0" dirty="0">
                <a:solidFill>
                  <a:schemeClr val="bg1"/>
                </a:solidFill>
              </a:rPr>
              <a:t> 10s od trenutka pojave startle podražaja</a:t>
            </a:r>
          </a:p>
          <a:p>
            <a:pPr>
              <a:spcBef>
                <a:spcPts val="1800"/>
              </a:spcBef>
            </a:pPr>
            <a:r>
              <a:rPr lang="hr-HR" b="1" kern="0" dirty="0">
                <a:solidFill>
                  <a:schemeClr val="bg1"/>
                </a:solidFill>
              </a:rPr>
              <a:t>Post-startle:</a:t>
            </a:r>
            <a:r>
              <a:rPr lang="hr-HR" kern="0" dirty="0">
                <a:solidFill>
                  <a:schemeClr val="bg1"/>
                </a:solidFill>
              </a:rPr>
              <a:t> </a:t>
            </a:r>
            <a:r>
              <a:rPr lang="en-GB" kern="0" dirty="0">
                <a:solidFill>
                  <a:schemeClr val="bg1"/>
                </a:solidFill>
              </a:rPr>
              <a:t>od</a:t>
            </a:r>
            <a:r>
              <a:rPr lang="hr-HR" kern="0" dirty="0">
                <a:solidFill>
                  <a:schemeClr val="bg1"/>
                </a:solidFill>
              </a:rPr>
              <a:t> 10s do 20s nakon pojave startle podražaja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hr-HR" kern="0" dirty="0">
                <a:solidFill>
                  <a:schemeClr val="bg1"/>
                </a:solidFill>
              </a:rPr>
              <a:t>Ovaj pristup se radi za sva 3 startle podražaja te se na ovim intervalima računaju značajke koje se kasnije koriste za razvoj modela!</a:t>
            </a:r>
          </a:p>
        </p:txBody>
      </p:sp>
    </p:spTree>
    <p:extLst>
      <p:ext uri="{BB962C8B-B14F-4D97-AF65-F5344CB8AC3E}">
        <p14:creationId xmlns:p14="http://schemas.microsoft.com/office/powerpoint/2010/main" val="4082696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B4F77-9EC9-00EA-C20D-1A6E8226C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0A881-3E44-7A43-0A08-B4365122A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E7DC6-E815-D7B6-7E2C-732136973D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12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F7B43E-AA0A-2359-CFD6-4840A6284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Odabir i izračun značajki (kako smo mi radili)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1D8BDB1-34D2-3DBA-72E8-B426FEC53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195637"/>
              </p:ext>
            </p:extLst>
          </p:nvPr>
        </p:nvGraphicFramePr>
        <p:xfrm>
          <a:off x="333009" y="2049144"/>
          <a:ext cx="13980856" cy="5593601"/>
        </p:xfrm>
        <a:graphic>
          <a:graphicData uri="http://schemas.openxmlformats.org/drawingml/2006/table">
            <a:tbl>
              <a:tblPr firstRow="1" bandRow="1"/>
              <a:tblGrid>
                <a:gridCol w="1546730">
                  <a:extLst>
                    <a:ext uri="{9D8B030D-6E8A-4147-A177-3AD203B41FA5}">
                      <a16:colId xmlns:a16="http://schemas.microsoft.com/office/drawing/2014/main" val="2795778505"/>
                    </a:ext>
                  </a:extLst>
                </a:gridCol>
                <a:gridCol w="2197009">
                  <a:extLst>
                    <a:ext uri="{9D8B030D-6E8A-4147-A177-3AD203B41FA5}">
                      <a16:colId xmlns:a16="http://schemas.microsoft.com/office/drawing/2014/main" val="1355444731"/>
                    </a:ext>
                  </a:extLst>
                </a:gridCol>
                <a:gridCol w="1967123">
                  <a:extLst>
                    <a:ext uri="{9D8B030D-6E8A-4147-A177-3AD203B41FA5}">
                      <a16:colId xmlns:a16="http://schemas.microsoft.com/office/drawing/2014/main" val="1388669013"/>
                    </a:ext>
                  </a:extLst>
                </a:gridCol>
                <a:gridCol w="1026446">
                  <a:extLst>
                    <a:ext uri="{9D8B030D-6E8A-4147-A177-3AD203B41FA5}">
                      <a16:colId xmlns:a16="http://schemas.microsoft.com/office/drawing/2014/main" val="1032979636"/>
                    </a:ext>
                  </a:extLst>
                </a:gridCol>
                <a:gridCol w="1276799">
                  <a:extLst>
                    <a:ext uri="{9D8B030D-6E8A-4147-A177-3AD203B41FA5}">
                      <a16:colId xmlns:a16="http://schemas.microsoft.com/office/drawing/2014/main" val="1902016282"/>
                    </a:ext>
                  </a:extLst>
                </a:gridCol>
                <a:gridCol w="1339388">
                  <a:extLst>
                    <a:ext uri="{9D8B030D-6E8A-4147-A177-3AD203B41FA5}">
                      <a16:colId xmlns:a16="http://schemas.microsoft.com/office/drawing/2014/main" val="4006029602"/>
                    </a:ext>
                  </a:extLst>
                </a:gridCol>
                <a:gridCol w="1452048">
                  <a:extLst>
                    <a:ext uri="{9D8B030D-6E8A-4147-A177-3AD203B41FA5}">
                      <a16:colId xmlns:a16="http://schemas.microsoft.com/office/drawing/2014/main" val="4013478604"/>
                    </a:ext>
                  </a:extLst>
                </a:gridCol>
                <a:gridCol w="1405499">
                  <a:extLst>
                    <a:ext uri="{9D8B030D-6E8A-4147-A177-3AD203B41FA5}">
                      <a16:colId xmlns:a16="http://schemas.microsoft.com/office/drawing/2014/main" val="2349276180"/>
                    </a:ext>
                  </a:extLst>
                </a:gridCol>
                <a:gridCol w="1769814">
                  <a:extLst>
                    <a:ext uri="{9D8B030D-6E8A-4147-A177-3AD203B41FA5}">
                      <a16:colId xmlns:a16="http://schemas.microsoft.com/office/drawing/2014/main" val="1308461237"/>
                    </a:ext>
                  </a:extLst>
                </a:gridCol>
              </a:tblGrid>
              <a:tr h="727866">
                <a:tc gridSpan="8">
                  <a:txBody>
                    <a:bodyPr/>
                    <a:lstStyle>
                      <a:lvl1pPr marL="0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dirty="0"/>
                        <a:t>WEEK 1</a:t>
                      </a:r>
                      <a:endParaRPr lang="en-GB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GB" sz="1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GB" sz="1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60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dirty="0"/>
                        <a:t>WEEK 2</a:t>
                      </a:r>
                      <a:endParaRPr lang="en-GB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242174"/>
                  </a:ext>
                </a:extLst>
              </a:tr>
              <a:tr h="727866">
                <a:tc gridSpan="3"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b="1">
                          <a:solidFill>
                            <a:schemeClr val="bg1"/>
                          </a:solidFill>
                        </a:rPr>
                        <a:t>STARTLE ELICITING PARADIGM</a:t>
                      </a:r>
                      <a:endParaRPr lang="en-GB" sz="2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b="1">
                          <a:solidFill>
                            <a:schemeClr val="bg1"/>
                          </a:solidFill>
                        </a:rPr>
                        <a:t>MOT</a:t>
                      </a:r>
                      <a:endParaRPr lang="en-GB" sz="2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b="1" dirty="0">
                          <a:solidFill>
                            <a:schemeClr val="bg1"/>
                          </a:solidFill>
                        </a:rPr>
                        <a:t>PVSAT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b="1" dirty="0">
                          <a:solidFill>
                            <a:schemeClr val="bg1"/>
                          </a:solidFill>
                        </a:rPr>
                        <a:t>DUAL TASK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b="1" dirty="0">
                          <a:solidFill>
                            <a:schemeClr val="bg1"/>
                          </a:solidFill>
                        </a:rPr>
                        <a:t>N-BACK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b="1" dirty="0">
                          <a:solidFill>
                            <a:schemeClr val="bg1"/>
                          </a:solidFill>
                        </a:rPr>
                        <a:t>SIMULATOR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73888"/>
                  </a:ext>
                </a:extLst>
              </a:tr>
              <a:tr h="1256317"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1600" b="1" noProof="0"/>
                        <a:t>RESTING FEATURES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1600" b="1" noProof="0"/>
                        <a:t>STARTLE RESPONSE FEATURES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1600" b="1" noProof="0"/>
                        <a:t>ALLOSTATIC FEATURES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6"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1600" b="1" noProof="0" dirty="0"/>
                        <a:t>PERFORMANCE FEATURES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95617"/>
                  </a:ext>
                </a:extLst>
              </a:tr>
              <a:tr h="2153686"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/>
                        <a:t>HR, IBI, RMSSD, RMSnSD, RSA, BR, BA</a:t>
                      </a:r>
                      <a:endParaRPr lang="en-GB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 dirty="0" err="1"/>
                        <a:t>SRemg</a:t>
                      </a:r>
                      <a:r>
                        <a:rPr lang="hr-HR" sz="1600" dirty="0"/>
                        <a:t>, </a:t>
                      </a:r>
                      <a:r>
                        <a:rPr lang="hr-HR" sz="1600" dirty="0" err="1"/>
                        <a:t>SReda</a:t>
                      </a:r>
                      <a:r>
                        <a:rPr lang="hr-HR" sz="1600" dirty="0"/>
                        <a:t>, </a:t>
                      </a:r>
                      <a:r>
                        <a:rPr lang="hr-HR" sz="1600" dirty="0" err="1"/>
                        <a:t>SHemg</a:t>
                      </a:r>
                      <a:r>
                        <a:rPr lang="hr-HR" sz="1600" dirty="0"/>
                        <a:t>, </a:t>
                      </a:r>
                      <a:r>
                        <a:rPr lang="hr-HR" sz="1600" dirty="0" err="1"/>
                        <a:t>SHeda</a:t>
                      </a:r>
                      <a:r>
                        <a:rPr lang="hr-HR" sz="1600" dirty="0"/>
                        <a:t>, </a:t>
                      </a:r>
                      <a:r>
                        <a:rPr lang="hr-HR" sz="1600" dirty="0" err="1"/>
                        <a:t>PPIemg</a:t>
                      </a:r>
                      <a:r>
                        <a:rPr lang="hr-HR" sz="1600" dirty="0"/>
                        <a:t>, </a:t>
                      </a:r>
                      <a:r>
                        <a:rPr lang="hr-HR" sz="1600" dirty="0" err="1"/>
                        <a:t>PPIeda</a:t>
                      </a:r>
                      <a:r>
                        <a:rPr lang="hr-HR" sz="1600" dirty="0"/>
                        <a:t>, </a:t>
                      </a:r>
                    </a:p>
                    <a:p>
                      <a:r>
                        <a:rPr lang="hr-HR" sz="1600" dirty="0" err="1"/>
                        <a:t>FPSemg</a:t>
                      </a:r>
                      <a:r>
                        <a:rPr lang="hr-HR" sz="1600" dirty="0"/>
                        <a:t>, </a:t>
                      </a:r>
                      <a:r>
                        <a:rPr lang="hr-HR" sz="1600" dirty="0" err="1"/>
                        <a:t>FPSeda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/>
                        <a:t>IBIreact, IBIrecov, </a:t>
                      </a:r>
                    </a:p>
                    <a:p>
                      <a:r>
                        <a:rPr lang="hr-HR" sz="1600"/>
                        <a:t>RSAreact, RSArecov,</a:t>
                      </a:r>
                    </a:p>
                    <a:p>
                      <a:r>
                        <a:rPr lang="hr-HR" sz="1600"/>
                        <a:t>SMNA react, SMNArecov, BRreact, BRrecov, BRVreact, BRVrecov</a:t>
                      </a:r>
                      <a:endParaRPr lang="en-GB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/>
                        <a:t>% of correctly detected object</a:t>
                      </a:r>
                      <a:endParaRPr lang="en-GB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/>
                        <a:t>% of correct answers</a:t>
                      </a:r>
                      <a:endParaRPr lang="en-GB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/>
                        <a:t>sum of differences between given answers and correct ones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/>
                        <a:t>answer response time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/>
                        <a:t>% of correct answers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dirty="0"/>
                        <a:t>error between the dynamic reference input pitch and the real airframe pitch resulting from the pilot’s handling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73076"/>
                  </a:ext>
                </a:extLst>
              </a:tr>
              <a:tr h="727866">
                <a:tc gridSpan="3"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600" dirty="0"/>
                        <a:t>Ćosić </a:t>
                      </a:r>
                      <a:r>
                        <a:rPr lang="hr-HR" sz="1600" dirty="0" err="1"/>
                        <a:t>et</a:t>
                      </a:r>
                      <a:r>
                        <a:rPr lang="hr-HR" sz="1600" dirty="0"/>
                        <a:t> </a:t>
                      </a:r>
                      <a:r>
                        <a:rPr lang="hr-HR" sz="1600" dirty="0" err="1"/>
                        <a:t>al</a:t>
                      </a:r>
                      <a:r>
                        <a:rPr lang="hr-HR" sz="1600" dirty="0"/>
                        <a:t>., 2019; Šarlija </a:t>
                      </a:r>
                      <a:r>
                        <a:rPr lang="hr-HR" sz="1600" dirty="0" err="1"/>
                        <a:t>et</a:t>
                      </a:r>
                      <a:r>
                        <a:rPr lang="hr-HR" sz="1600" dirty="0"/>
                        <a:t> </a:t>
                      </a:r>
                      <a:r>
                        <a:rPr lang="hr-HR" sz="1600" dirty="0" err="1"/>
                        <a:t>al</a:t>
                      </a:r>
                      <a:r>
                        <a:rPr lang="hr-HR" sz="1600" dirty="0"/>
                        <a:t>., 2020</a:t>
                      </a:r>
                      <a:endParaRPr lang="en-GB" sz="16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5"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600" dirty="0"/>
                        <a:t>Ćosić </a:t>
                      </a:r>
                      <a:r>
                        <a:rPr lang="hr-HR" sz="1600" dirty="0" err="1"/>
                        <a:t>et</a:t>
                      </a:r>
                      <a:r>
                        <a:rPr lang="hr-HR" sz="1600" dirty="0"/>
                        <a:t> </a:t>
                      </a:r>
                      <a:r>
                        <a:rPr lang="hr-HR" sz="1600" dirty="0" err="1"/>
                        <a:t>al</a:t>
                      </a:r>
                      <a:r>
                        <a:rPr lang="hr-HR" sz="1600" dirty="0"/>
                        <a:t>., 2019</a:t>
                      </a:r>
                      <a:endParaRPr lang="en-GB" sz="16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 dirty="0">
                          <a:solidFill>
                            <a:schemeClr val="tx1"/>
                          </a:solidFill>
                        </a:rPr>
                        <a:t>Kurtak </a:t>
                      </a:r>
                      <a:r>
                        <a:rPr lang="hr-HR" sz="1600" dirty="0" err="1">
                          <a:solidFill>
                            <a:schemeClr val="tx1"/>
                          </a:solidFill>
                        </a:rPr>
                        <a:t>et</a:t>
                      </a:r>
                      <a:r>
                        <a:rPr lang="hr-HR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hr-HR" sz="1600" dirty="0" err="1">
                          <a:solidFill>
                            <a:schemeClr val="tx1"/>
                          </a:solidFill>
                        </a:rPr>
                        <a:t>al</a:t>
                      </a:r>
                      <a:r>
                        <a:rPr lang="hr-HR" sz="1600" dirty="0">
                          <a:solidFill>
                            <a:schemeClr val="tx1"/>
                          </a:solidFill>
                        </a:rPr>
                        <a:t>., 2024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90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4564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A5384-C242-C505-747E-524CD6C37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8CA46-AB07-730C-AF4C-86DB030C4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26AB2-23AF-8E23-DCAB-961BE151C7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13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DD791E-1106-8AC9-BDBE-3D03C3414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Odabir i izračun značajki (</a:t>
            </a:r>
            <a:r>
              <a:rPr lang="hr-HR" b="1" dirty="0">
                <a:solidFill>
                  <a:srgbClr val="FF0000"/>
                </a:solidFill>
              </a:rPr>
              <a:t>kako vi konkretno trebate raditi</a:t>
            </a:r>
            <a:r>
              <a:rPr lang="hr-HR" b="1" dirty="0"/>
              <a:t>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312C3FA-F3E5-330E-99FB-73EB6DAE3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103872"/>
              </p:ext>
            </p:extLst>
          </p:nvPr>
        </p:nvGraphicFramePr>
        <p:xfrm>
          <a:off x="324772" y="2432751"/>
          <a:ext cx="13964382" cy="3561649"/>
        </p:xfrm>
        <a:graphic>
          <a:graphicData uri="http://schemas.openxmlformats.org/drawingml/2006/table">
            <a:tbl>
              <a:tblPr firstRow="1" bandRow="1"/>
              <a:tblGrid>
                <a:gridCol w="1768819">
                  <a:extLst>
                    <a:ext uri="{9D8B030D-6E8A-4147-A177-3AD203B41FA5}">
                      <a16:colId xmlns:a16="http://schemas.microsoft.com/office/drawing/2014/main" val="2795778505"/>
                    </a:ext>
                  </a:extLst>
                </a:gridCol>
                <a:gridCol w="2512470">
                  <a:extLst>
                    <a:ext uri="{9D8B030D-6E8A-4147-A177-3AD203B41FA5}">
                      <a16:colId xmlns:a16="http://schemas.microsoft.com/office/drawing/2014/main" val="1355444731"/>
                    </a:ext>
                  </a:extLst>
                </a:gridCol>
                <a:gridCol w="2249575">
                  <a:extLst>
                    <a:ext uri="{9D8B030D-6E8A-4147-A177-3AD203B41FA5}">
                      <a16:colId xmlns:a16="http://schemas.microsoft.com/office/drawing/2014/main" val="1388669013"/>
                    </a:ext>
                  </a:extLst>
                </a:gridCol>
                <a:gridCol w="7433518">
                  <a:extLst>
                    <a:ext uri="{9D8B030D-6E8A-4147-A177-3AD203B41FA5}">
                      <a16:colId xmlns:a16="http://schemas.microsoft.com/office/drawing/2014/main" val="1032979636"/>
                    </a:ext>
                  </a:extLst>
                </a:gridCol>
              </a:tblGrid>
              <a:tr h="626507">
                <a:tc gridSpan="3"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b="1" dirty="0">
                          <a:solidFill>
                            <a:schemeClr val="bg1"/>
                          </a:solidFill>
                        </a:rPr>
                        <a:t>FIZIOLOŠKI SIGNALI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b="1" dirty="0">
                          <a:solidFill>
                            <a:schemeClr val="bg1"/>
                          </a:solidFill>
                        </a:rPr>
                        <a:t>METRIKA PERFORMANSI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73888"/>
                  </a:ext>
                </a:extLst>
              </a:tr>
              <a:tr h="1081368"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600" b="1" noProof="0" dirty="0"/>
                        <a:t>SRČANA AKTIVNOST (ECG)</a:t>
                      </a:r>
                      <a:endParaRPr lang="en-GB" sz="1600" b="1" noProof="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600" b="1" noProof="0" dirty="0"/>
                        <a:t>ZNOJENJE (EDA)</a:t>
                      </a:r>
                      <a:endParaRPr lang="en-GB" sz="1600" b="1" noProof="0" dirty="0"/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600" b="1" noProof="0" dirty="0"/>
                        <a:t>DISANJE (RESP)</a:t>
                      </a:r>
                      <a:endParaRPr lang="en-GB" sz="1600" b="1" noProof="0" dirty="0"/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GB" sz="1600" b="1" noProof="0" dirty="0"/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95617"/>
                  </a:ext>
                </a:extLst>
              </a:tr>
              <a:tr h="1853774"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 dirty="0"/>
                        <a:t>IBImean, IBIstd, IBIslope, HRV(sdnn, rmssd)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 dirty="0"/>
                        <a:t>EDAmean, EDAstd, EDAslope, EDArange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 dirty="0"/>
                        <a:t>RESPrate, </a:t>
                      </a:r>
                      <a:r>
                        <a:rPr lang="hr-HR" sz="1600" dirty="0" err="1"/>
                        <a:t>RESPamplitude</a:t>
                      </a:r>
                      <a:r>
                        <a:rPr lang="hr-HR" sz="1600" dirty="0"/>
                        <a:t>, </a:t>
                      </a:r>
                      <a:r>
                        <a:rPr lang="en-GB" sz="1600" dirty="0" err="1"/>
                        <a:t>RESPstd</a:t>
                      </a:r>
                      <a:r>
                        <a:rPr lang="en-GB" sz="1600" dirty="0"/>
                        <a:t>, </a:t>
                      </a:r>
                      <a:r>
                        <a:rPr lang="en-GB" sz="1600" dirty="0" err="1"/>
                        <a:t>RESPrange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600" dirty="0"/>
                        <a:t>Apsolutna</a:t>
                      </a:r>
                      <a:r>
                        <a:rPr lang="hr-HR" sz="1600" baseline="0" dirty="0"/>
                        <a:t> pogreška između dinamičkog referentnog ulaznog nagiba i stvarnog nagiba konstrukcije zrakoplova koja proizlazi iz rukovanja pilota.</a:t>
                      </a:r>
                      <a:r>
                        <a:rPr lang="hr-HR" sz="1600" dirty="0"/>
                        <a:t> 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7307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F4E8B60-D2A7-646D-0AEC-7B420A46ACAA}"/>
              </a:ext>
            </a:extLst>
          </p:cNvPr>
          <p:cNvSpPr/>
          <p:nvPr/>
        </p:nvSpPr>
        <p:spPr>
          <a:xfrm>
            <a:off x="4386553" y="6449674"/>
            <a:ext cx="5857294" cy="130138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sz="1600" dirty="0"/>
              <a:t>Potencijalno dodati još neku značajku, ovisno o alatima koji se koriste (npr. </a:t>
            </a:r>
            <a:r>
              <a:rPr lang="hr-HR" sz="1600" dirty="0" err="1"/>
              <a:t>Neurokit</a:t>
            </a:r>
            <a:r>
              <a:rPr lang="en-GB" sz="1600" dirty="0"/>
              <a:t> u </a:t>
            </a:r>
            <a:r>
              <a:rPr lang="en-GB" sz="1600" dirty="0" err="1"/>
              <a:t>okviru</a:t>
            </a:r>
            <a:r>
              <a:rPr lang="en-GB" sz="1600" dirty="0"/>
              <a:t> </a:t>
            </a:r>
            <a:r>
              <a:rPr lang="en-GB" sz="1600" dirty="0" err="1"/>
              <a:t>Pythona</a:t>
            </a:r>
            <a:r>
              <a:rPr lang="hr-HR" sz="1600" dirty="0"/>
              <a:t>). Primjer takvih značajki može biti driver komponenta znojenja za koju se računa mean, std, ...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1522577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12DD2-0D09-5A8A-D3CB-B0D94F1E2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41A97-A8B4-2E7D-A8E2-4F1B41AD3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038EC-4216-DF9D-A8AF-28FB03BA0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14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37C4AA-BC8B-76F6-115A-CAA672062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Odabir i izračun značajki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A34C6F-8A1F-891E-AD63-26A5A014D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2316907"/>
            <a:ext cx="11758023" cy="5520391"/>
          </a:xfrm>
          <a:prstGeom prst="rect">
            <a:avLst/>
          </a:prstGeom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D3C5CD88-F3C3-9D3E-4F0C-F2BCC53A9F3F}"/>
              </a:ext>
            </a:extLst>
          </p:cNvPr>
          <p:cNvSpPr txBox="1">
            <a:spLocks/>
          </p:cNvSpPr>
          <p:nvPr/>
        </p:nvSpPr>
        <p:spPr bwMode="auto">
          <a:xfrm>
            <a:off x="11890650" y="1853810"/>
            <a:ext cx="2423214" cy="30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Prikaz promjene određenih značajki kroz faze paradigme</a:t>
            </a:r>
            <a:endParaRPr lang="en-GB" kern="0" dirty="0"/>
          </a:p>
          <a:p>
            <a:pPr>
              <a:spcBef>
                <a:spcPts val="1800"/>
              </a:spcBef>
            </a:pPr>
            <a:r>
              <a:rPr lang="en-GB" kern="0" dirty="0" err="1"/>
              <a:t>Svake</a:t>
            </a:r>
            <a:r>
              <a:rPr lang="en-GB" kern="0" dirty="0"/>
              <a:t> tri </a:t>
            </a:r>
            <a:r>
              <a:rPr lang="en-GB" kern="0" dirty="0" err="1"/>
              <a:t>spojene</a:t>
            </a:r>
            <a:r>
              <a:rPr lang="en-GB" kern="0" dirty="0"/>
              <a:t> to</a:t>
            </a:r>
            <a:r>
              <a:rPr lang="hr-HR" kern="0" dirty="0" err="1"/>
              <a:t>čke</a:t>
            </a:r>
            <a:r>
              <a:rPr lang="hr-HR" kern="0" dirty="0"/>
              <a:t> predstavljaju jednog ispitanika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A8D7A3-45B6-6288-33CE-B1967DF3DB00}"/>
              </a:ext>
            </a:extLst>
          </p:cNvPr>
          <p:cNvSpPr/>
          <p:nvPr/>
        </p:nvSpPr>
        <p:spPr>
          <a:xfrm>
            <a:off x="12011606" y="5029200"/>
            <a:ext cx="2423214" cy="294894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sz="1600" dirty="0"/>
              <a:t>U seminarskim radovima tu prikazati promjenu </a:t>
            </a:r>
            <a:r>
              <a:rPr lang="en-GB" sz="1600" dirty="0" err="1"/>
              <a:t>fiziolo</a:t>
            </a:r>
            <a:r>
              <a:rPr lang="hr-HR" sz="1600" dirty="0" err="1"/>
              <a:t>ških</a:t>
            </a:r>
            <a:r>
              <a:rPr lang="hr-HR" sz="1600" dirty="0"/>
              <a:t> značajki</a:t>
            </a:r>
            <a:r>
              <a:rPr lang="en-GB" sz="1600" dirty="0"/>
              <a:t> </a:t>
            </a:r>
            <a:r>
              <a:rPr lang="en-GB" sz="1600" dirty="0" err="1"/>
              <a:t>i</a:t>
            </a:r>
            <a:r>
              <a:rPr lang="en-GB" sz="1600" dirty="0"/>
              <a:t> </a:t>
            </a:r>
            <a:r>
              <a:rPr lang="en-GB" sz="1600" dirty="0" err="1"/>
              <a:t>metrike</a:t>
            </a:r>
            <a:r>
              <a:rPr lang="en-GB" sz="1600" dirty="0"/>
              <a:t> </a:t>
            </a:r>
            <a:r>
              <a:rPr lang="en-GB" sz="1600" dirty="0" err="1"/>
              <a:t>performansi</a:t>
            </a:r>
            <a:r>
              <a:rPr lang="en-GB" sz="1600" dirty="0"/>
              <a:t> </a:t>
            </a:r>
            <a:r>
              <a:rPr lang="en-GB" sz="1600" dirty="0" err="1"/>
              <a:t>na</a:t>
            </a:r>
            <a:r>
              <a:rPr lang="en-GB" sz="1600" dirty="0"/>
              <a:t> </a:t>
            </a:r>
            <a:r>
              <a:rPr lang="en-GB" sz="1600" dirty="0" err="1"/>
              <a:t>simulatoru</a:t>
            </a:r>
            <a:r>
              <a:rPr lang="hr-HR" sz="1600" dirty="0"/>
              <a:t>: </a:t>
            </a:r>
            <a:r>
              <a:rPr lang="hr-HR" sz="1600" b="1" dirty="0"/>
              <a:t>pre-</a:t>
            </a:r>
            <a:r>
              <a:rPr lang="hr-HR" sz="1600" b="1" dirty="0" err="1"/>
              <a:t>startle</a:t>
            </a:r>
            <a:r>
              <a:rPr lang="hr-HR" sz="1600" b="1" dirty="0"/>
              <a:t> </a:t>
            </a:r>
            <a:r>
              <a:rPr lang="hr-HR" sz="1600" b="1" dirty="0">
                <a:sym typeface="Wingdings" panose="05000000000000000000" pitchFamily="2" charset="2"/>
              </a:rPr>
              <a:t> </a:t>
            </a:r>
            <a:r>
              <a:rPr lang="hr-HR" sz="1600" b="1" dirty="0" err="1">
                <a:sym typeface="Wingdings" panose="05000000000000000000" pitchFamily="2" charset="2"/>
              </a:rPr>
              <a:t>startle</a:t>
            </a:r>
            <a:r>
              <a:rPr lang="hr-HR" sz="1600" b="1" dirty="0">
                <a:sym typeface="Wingdings" panose="05000000000000000000" pitchFamily="2" charset="2"/>
              </a:rPr>
              <a:t>  post-</a:t>
            </a:r>
            <a:r>
              <a:rPr lang="hr-HR" sz="1600" b="1" dirty="0" err="1">
                <a:sym typeface="Wingdings" panose="05000000000000000000" pitchFamily="2" charset="2"/>
              </a:rPr>
              <a:t>startle</a:t>
            </a:r>
            <a:endParaRPr lang="hr-HR" sz="1600" b="1" dirty="0">
              <a:sym typeface="Wingdings" panose="05000000000000000000" pitchFamily="2" charset="2"/>
            </a:endParaRPr>
          </a:p>
          <a:p>
            <a:pPr algn="just"/>
            <a:endParaRPr lang="hr-HR" sz="1600" b="1" dirty="0">
              <a:sym typeface="Wingdings" panose="05000000000000000000" pitchFamily="2" charset="2"/>
            </a:endParaRPr>
          </a:p>
          <a:p>
            <a:pPr algn="just"/>
            <a:r>
              <a:rPr lang="hr-HR" sz="1600" dirty="0">
                <a:sym typeface="Wingdings" panose="05000000000000000000" pitchFamily="2" charset="2"/>
              </a:rPr>
              <a:t>Koristiti samo jednu boju linija, nama su iz nekih razloga trebale dvije.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922083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2824E-3446-7AB2-196B-FF16E3401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C5D1-2968-4D22-BF73-C8795386B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E3C56-E2DC-8B2F-A94E-A70E369B19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15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7140E07-F34B-2BEC-FE2B-A124A656B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Odabir i izračun značajki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FC4B6-F1E2-F947-F9A7-99B21EDF4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98" y="2885746"/>
            <a:ext cx="4438640" cy="3498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F97982-EAD6-89F4-FAC4-B43C42EE1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524" y="2885746"/>
            <a:ext cx="4467002" cy="3498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D2161E-0C87-C14F-5DE9-6A9D47414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512" y="2885746"/>
            <a:ext cx="4429265" cy="3498343"/>
          </a:xfrm>
          <a:prstGeom prst="rect">
            <a:avLst/>
          </a:prstGeom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6DC3033-CF94-A1A2-303F-039295FFD255}"/>
              </a:ext>
            </a:extLst>
          </p:cNvPr>
          <p:cNvSpPr txBox="1">
            <a:spLocks/>
          </p:cNvSpPr>
          <p:nvPr/>
        </p:nvSpPr>
        <p:spPr bwMode="auto">
          <a:xfrm>
            <a:off x="344898" y="2272499"/>
            <a:ext cx="13980855" cy="394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Prikaz promjene određenih značajki kroz različite faze paradigme</a:t>
            </a:r>
            <a:endParaRPr lang="hr-HR" b="1" kern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F186FA-625D-4EBA-B46E-EE48ED16C34E}"/>
              </a:ext>
            </a:extLst>
          </p:cNvPr>
          <p:cNvSpPr/>
          <p:nvPr/>
        </p:nvSpPr>
        <p:spPr>
          <a:xfrm>
            <a:off x="8345227" y="6602741"/>
            <a:ext cx="5641226" cy="81292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sz="1600" dirty="0"/>
              <a:t>U seminarskim radovima tu prikazati promjenu fizioloških značajki i metrike performansi na simulatoru: </a:t>
            </a:r>
            <a:r>
              <a:rPr lang="hr-HR" sz="1600" b="1" dirty="0"/>
              <a:t>pre-</a:t>
            </a:r>
            <a:r>
              <a:rPr lang="hr-HR" sz="1600" b="1" dirty="0" err="1"/>
              <a:t>startle</a:t>
            </a:r>
            <a:r>
              <a:rPr lang="hr-HR" sz="1600" b="1" dirty="0"/>
              <a:t> </a:t>
            </a:r>
            <a:r>
              <a:rPr lang="hr-HR" sz="1600" b="1" dirty="0">
                <a:sym typeface="Wingdings" panose="05000000000000000000" pitchFamily="2" charset="2"/>
              </a:rPr>
              <a:t> </a:t>
            </a:r>
            <a:r>
              <a:rPr lang="hr-HR" sz="1600" b="1" dirty="0" err="1">
                <a:sym typeface="Wingdings" panose="05000000000000000000" pitchFamily="2" charset="2"/>
              </a:rPr>
              <a:t>startle</a:t>
            </a:r>
            <a:r>
              <a:rPr lang="hr-HR" sz="1600" b="1" dirty="0">
                <a:sym typeface="Wingdings" panose="05000000000000000000" pitchFamily="2" charset="2"/>
              </a:rPr>
              <a:t>  post-</a:t>
            </a:r>
            <a:r>
              <a:rPr lang="hr-HR" sz="1600" b="1" dirty="0" err="1">
                <a:sym typeface="Wingdings" panose="05000000000000000000" pitchFamily="2" charset="2"/>
              </a:rPr>
              <a:t>startle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1469851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9FF9E-B02F-0288-E12B-C64E91D60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1F62E-7F44-A06F-4CBF-B8720DF87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4DEE-B925-D38E-872D-CF8363B6A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16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E097ED-7A3A-5C59-BC2E-042BD33E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Statistička i korelacijska analiza </a:t>
            </a:r>
            <a:r>
              <a:rPr lang="hr-HR" b="1" u="sng" dirty="0"/>
              <a:t>značajki s performansama na simulatoru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4EEF0231-E36A-B8F2-3C60-879FE2BD8707}"/>
              </a:ext>
            </a:extLst>
          </p:cNvPr>
          <p:cNvSpPr txBox="1">
            <a:spLocks/>
          </p:cNvSpPr>
          <p:nvPr/>
        </p:nvSpPr>
        <p:spPr bwMode="auto">
          <a:xfrm>
            <a:off x="9248029" y="2190611"/>
            <a:ext cx="5473811" cy="418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Provedena je analiza korelacije između svih skupina značajki i metrike performansi simulatora</a:t>
            </a:r>
          </a:p>
          <a:p>
            <a:pPr>
              <a:spcBef>
                <a:spcPts val="1800"/>
              </a:spcBef>
            </a:pPr>
            <a:r>
              <a:rPr lang="hr-HR" kern="0" dirty="0"/>
              <a:t>Prikazan je dio korelacijske matrice (gore), sa odgovarajućim p-vrijednostima (dolje)</a:t>
            </a:r>
          </a:p>
          <a:p>
            <a:pPr>
              <a:spcBef>
                <a:spcPts val="1800"/>
              </a:spcBef>
            </a:pPr>
            <a:r>
              <a:rPr lang="hr-HR" kern="0" dirty="0"/>
              <a:t>p-vrijednosti manje od 0.05 ukazuju da je izračunata korelacija između dotičnih varijabli u dovoljnoj mjeri ekstremna s obzirom na broj podataka u našem uzorku, da možemo razumno odbaciti pretpostavku/hipotezu da su dotične varijable </a:t>
            </a:r>
            <a:r>
              <a:rPr lang="hr-HR" kern="0" dirty="0" err="1"/>
              <a:t>nekorelirane</a:t>
            </a:r>
            <a:endParaRPr lang="hr-HR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4C898-1887-64B0-308B-B809BB02E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0" y="2190611"/>
            <a:ext cx="9169179" cy="59380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7F2DA2-FCBC-2D3E-CC8A-4C66BE17E6FF}"/>
              </a:ext>
            </a:extLst>
          </p:cNvPr>
          <p:cNvSpPr/>
          <p:nvPr/>
        </p:nvSpPr>
        <p:spPr>
          <a:xfrm>
            <a:off x="9714361" y="6663690"/>
            <a:ext cx="4651610" cy="13182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sz="1600" dirty="0"/>
              <a:t>Cijela korelacijska matrica u ovom slučaju nije stala, ali prikazani dio jasno pokazuje odnos značajki i performansi na </a:t>
            </a:r>
            <a:r>
              <a:rPr lang="hr-HR" sz="1600" dirty="0" err="1"/>
              <a:t>sim</a:t>
            </a:r>
            <a:r>
              <a:rPr lang="en-GB" sz="1600" dirty="0"/>
              <a:t>u</a:t>
            </a:r>
            <a:r>
              <a:rPr lang="hr-HR" sz="1600" dirty="0" err="1"/>
              <a:t>latoru</a:t>
            </a:r>
            <a:r>
              <a:rPr lang="hr-HR" sz="1600" dirty="0"/>
              <a:t> (SIMULATOR) što treba biti prikazano u seminarskim radovima. </a:t>
            </a:r>
            <a:endParaRPr lang="en-GB" sz="1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DF8E18-E614-BBF2-81C3-A5038FFEEDBE}"/>
              </a:ext>
            </a:extLst>
          </p:cNvPr>
          <p:cNvSpPr/>
          <p:nvPr/>
        </p:nvSpPr>
        <p:spPr>
          <a:xfrm>
            <a:off x="868680" y="3840480"/>
            <a:ext cx="7040880" cy="37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A1EC91-D223-57EA-0487-85E9D1F68379}"/>
              </a:ext>
            </a:extLst>
          </p:cNvPr>
          <p:cNvSpPr/>
          <p:nvPr/>
        </p:nvSpPr>
        <p:spPr>
          <a:xfrm>
            <a:off x="868680" y="6907530"/>
            <a:ext cx="7040880" cy="37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475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BF480-7D7E-456E-08F2-20CBBBB13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18422-6A0F-4C16-FDE1-7D8CA785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E9D30-CB49-C5B9-A3F7-F4D03F87FB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17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0EDAAC-ADFE-B5A9-1FFD-36085617F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Statistička i korelacijska analiza </a:t>
            </a:r>
            <a:r>
              <a:rPr lang="hr-HR" b="1" u="sng" dirty="0"/>
              <a:t>značajki s performansama na simulatoru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086ED47-D486-64D9-5408-04A2A515AD25}"/>
              </a:ext>
            </a:extLst>
          </p:cNvPr>
          <p:cNvGraphicFramePr>
            <a:graphicFrameLocks noGrp="1"/>
          </p:cNvGraphicFramePr>
          <p:nvPr/>
        </p:nvGraphicFramePr>
        <p:xfrm>
          <a:off x="316535" y="2209320"/>
          <a:ext cx="8418032" cy="5882738"/>
        </p:xfrm>
        <a:graphic>
          <a:graphicData uri="http://schemas.openxmlformats.org/drawingml/2006/table">
            <a:tbl>
              <a:tblPr firstRow="1" bandRow="1"/>
              <a:tblGrid>
                <a:gridCol w="1674551">
                  <a:extLst>
                    <a:ext uri="{9D8B030D-6E8A-4147-A177-3AD203B41FA5}">
                      <a16:colId xmlns:a16="http://schemas.microsoft.com/office/drawing/2014/main" val="2518992785"/>
                    </a:ext>
                  </a:extLst>
                </a:gridCol>
                <a:gridCol w="1679242">
                  <a:extLst>
                    <a:ext uri="{9D8B030D-6E8A-4147-A177-3AD203B41FA5}">
                      <a16:colId xmlns:a16="http://schemas.microsoft.com/office/drawing/2014/main" val="709428976"/>
                    </a:ext>
                  </a:extLst>
                </a:gridCol>
                <a:gridCol w="1307981">
                  <a:extLst>
                    <a:ext uri="{9D8B030D-6E8A-4147-A177-3AD203B41FA5}">
                      <a16:colId xmlns:a16="http://schemas.microsoft.com/office/drawing/2014/main" val="2898787111"/>
                    </a:ext>
                  </a:extLst>
                </a:gridCol>
                <a:gridCol w="1375057">
                  <a:extLst>
                    <a:ext uri="{9D8B030D-6E8A-4147-A177-3AD203B41FA5}">
                      <a16:colId xmlns:a16="http://schemas.microsoft.com/office/drawing/2014/main" val="511894129"/>
                    </a:ext>
                  </a:extLst>
                </a:gridCol>
                <a:gridCol w="1207367">
                  <a:extLst>
                    <a:ext uri="{9D8B030D-6E8A-4147-A177-3AD203B41FA5}">
                      <a16:colId xmlns:a16="http://schemas.microsoft.com/office/drawing/2014/main" val="2874228410"/>
                    </a:ext>
                  </a:extLst>
                </a:gridCol>
                <a:gridCol w="1173834">
                  <a:extLst>
                    <a:ext uri="{9D8B030D-6E8A-4147-A177-3AD203B41FA5}">
                      <a16:colId xmlns:a16="http://schemas.microsoft.com/office/drawing/2014/main" val="28280255"/>
                    </a:ext>
                  </a:extLst>
                </a:gridCol>
              </a:tblGrid>
              <a:tr h="301146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endParaRPr lang="en-GB" sz="1500"/>
                    </a:p>
                  </a:txBody>
                  <a:tcPr>
                    <a:lnL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4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/>
                        <a:t>Pearson</a:t>
                      </a:r>
                      <a:endParaRPr lang="en-GB" sz="15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4B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600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10128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/>
                        <a:t>Spearman</a:t>
                      </a:r>
                      <a:endParaRPr lang="en-GB" sz="15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4BE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128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837947"/>
                  </a:ext>
                </a:extLst>
              </a:tr>
              <a:tr h="301146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en-GB" sz="15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4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 b="1">
                          <a:solidFill>
                            <a:schemeClr val="bg1"/>
                          </a:solidFill>
                        </a:rPr>
                        <a:t>r</a:t>
                      </a:r>
                      <a:endParaRPr lang="en-GB" sz="15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4B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 b="1">
                          <a:solidFill>
                            <a:schemeClr val="bg1"/>
                          </a:solidFill>
                        </a:rPr>
                        <a:t>p-</a:t>
                      </a:r>
                      <a:r>
                        <a:rPr lang="hr-HR" sz="1500" b="1" err="1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GB" sz="15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4B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10128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b="1">
                          <a:solidFill>
                            <a:schemeClr val="bg1"/>
                          </a:solidFill>
                        </a:rPr>
                        <a:t>r</a:t>
                      </a:r>
                      <a:endParaRPr lang="en-GB" sz="15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4B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10128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b="1">
                          <a:solidFill>
                            <a:schemeClr val="bg1"/>
                          </a:solidFill>
                        </a:rPr>
                        <a:t>p-</a:t>
                      </a:r>
                      <a:r>
                        <a:rPr lang="hr-HR" sz="1500" b="1" err="1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GB" sz="15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4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55695"/>
                  </a:ext>
                </a:extLst>
              </a:tr>
              <a:tr h="394187">
                <a:tc rowSpan="4"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1500" b="1">
                          <a:solidFill>
                            <a:srgbClr val="0A74BE"/>
                          </a:solidFill>
                        </a:rPr>
                        <a:t>RESTING FEATURES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BR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0.2388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0.3914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0.07857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0.7808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4841"/>
                  </a:ext>
                </a:extLst>
              </a:tr>
              <a:tr h="394187">
                <a:tc vMerge="1">
                  <a:txBody>
                    <a:bodyPr/>
                    <a:lstStyle/>
                    <a:p>
                      <a:pPr algn="ctr"/>
                      <a:endParaRPr lang="en-GB" sz="1200" b="1">
                        <a:solidFill>
                          <a:srgbClr val="0A74BE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spectcorr</a:t>
                      </a:r>
                      <a:r>
                        <a:rPr lang="hr-HR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(RSA)</a:t>
                      </a:r>
                      <a:endParaRPr lang="en-GB" sz="1500" noProof="1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-0.1932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0.4903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-0.1143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0.6851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738058"/>
                  </a:ext>
                </a:extLst>
              </a:tr>
              <a:tr h="394187"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endParaRPr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timeCCC</a:t>
                      </a:r>
                      <a:r>
                        <a:rPr lang="hr-HR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(RSA)</a:t>
                      </a:r>
                      <a:endParaRPr lang="en-GB" sz="1500" noProof="1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-0.0048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0.9864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0.09643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0.7325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958155"/>
                  </a:ext>
                </a:extLst>
              </a:tr>
              <a:tr h="394187">
                <a:tc vMerge="1">
                  <a:txBody>
                    <a:bodyPr/>
                    <a:lstStyle/>
                    <a:p>
                      <a:pPr algn="ctr"/>
                      <a:endParaRPr lang="en-GB" sz="1200" b="1">
                        <a:solidFill>
                          <a:srgbClr val="0A74BE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RSApca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0.0888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0.753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0.1786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0.5243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617615"/>
                  </a:ext>
                </a:extLst>
              </a:tr>
              <a:tr h="301146">
                <a:tc rowSpan="3"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b="1" kern="1200">
                          <a:solidFill>
                            <a:srgbClr val="0A74BE"/>
                          </a:solidFill>
                          <a:latin typeface="+mn-lt"/>
                          <a:ea typeface="+mn-ea"/>
                          <a:cs typeface="+mn-cs"/>
                        </a:rPr>
                        <a:t>STARTLE FEATURES</a:t>
                      </a:r>
                      <a:endParaRPr lang="en-GB" sz="1500" b="1" kern="1200">
                        <a:solidFill>
                          <a:srgbClr val="0A74B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FPSemg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-0.3684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0.1766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-0.2143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0.4431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954155"/>
                  </a:ext>
                </a:extLst>
              </a:tr>
              <a:tr h="394187">
                <a:tc vMerge="1">
                  <a:txBody>
                    <a:bodyPr/>
                    <a:lstStyle/>
                    <a:p>
                      <a:endParaRPr lang="en-GB" sz="14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l"/>
                      <a:r>
                        <a:rPr lang="hr-HR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SHemg</a:t>
                      </a:r>
                      <a:endParaRPr lang="en-GB" sz="1500" noProof="1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0.4918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0.06262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0.4071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0.132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164360"/>
                  </a:ext>
                </a:extLst>
              </a:tr>
              <a:tr h="301146">
                <a:tc vMerge="1">
                  <a:txBody>
                    <a:bodyPr/>
                    <a:lstStyle/>
                    <a:p>
                      <a:pPr algn="l"/>
                      <a:endParaRPr lang="en-GB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SRemg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0.1937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0.489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0.3214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0.2427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924268"/>
                  </a:ext>
                </a:extLst>
              </a:tr>
              <a:tr h="356177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en-GB" sz="1500" b="1">
                          <a:solidFill>
                            <a:srgbClr val="0A74BE"/>
                          </a:solidFill>
                        </a:rPr>
                        <a:t>ALLOSTATIC FEATURES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IBIrecov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0.246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0.3768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0.35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0.2009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860924"/>
                  </a:ext>
                </a:extLst>
              </a:tr>
              <a:tr h="356177">
                <a:tc vMerge="1">
                  <a:txBody>
                    <a:bodyPr/>
                    <a:lstStyle/>
                    <a:p>
                      <a:pPr algn="ctr"/>
                      <a:endParaRPr lang="en-GB" sz="1200" b="1">
                        <a:solidFill>
                          <a:srgbClr val="0A74BE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RSArecov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-0.1148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0.6847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0.0071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0.9798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532065"/>
                  </a:ext>
                </a:extLst>
              </a:tr>
              <a:tr h="356177">
                <a:tc vMerge="1">
                  <a:txBody>
                    <a:bodyPr/>
                    <a:lstStyle/>
                    <a:p>
                      <a:pPr algn="ctr"/>
                      <a:endParaRPr lang="en-GB" sz="1200" b="1">
                        <a:solidFill>
                          <a:srgbClr val="0A74BE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SMNArecov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-0.1397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0.6194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0.025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0.9295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789082"/>
                  </a:ext>
                </a:extLst>
              </a:tr>
              <a:tr h="301146"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en-GB" sz="1500" b="1">
                          <a:solidFill>
                            <a:srgbClr val="0A74BE"/>
                          </a:solidFill>
                        </a:rPr>
                        <a:t>COGNITIVE TASK PERFORMANCE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</a:t>
                      </a:r>
                      <a:r>
                        <a:rPr lang="hr-HR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V</a:t>
                      </a:r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-0.5069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0.05382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-0.5009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0.05718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516122"/>
                  </a:ext>
                </a:extLst>
              </a:tr>
              <a:tr h="454698">
                <a:tc vMerge="1">
                  <a:txBody>
                    <a:bodyPr/>
                    <a:lstStyle/>
                    <a:p>
                      <a:endParaRPr lang="en-GB" sz="14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dSTROOP time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0.5953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0.01921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0.5259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0.04404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442486"/>
                  </a:ext>
                </a:extLst>
              </a:tr>
              <a:tr h="394187">
                <a:tc vMerge="1">
                  <a:txBody>
                    <a:bodyPr/>
                    <a:lstStyle/>
                    <a:p>
                      <a:pPr marL="0" marR="0" lvl="0" indent="0" algn="l" defTabSz="10128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10128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Dual Stroop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-0.5666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0.02766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-0.5085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0.0529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04911"/>
                  </a:ext>
                </a:extLst>
              </a:tr>
              <a:tr h="394187">
                <a:tc vMerge="1">
                  <a:txBody>
                    <a:bodyPr/>
                    <a:lstStyle/>
                    <a:p>
                      <a:pPr algn="ctr"/>
                      <a:endParaRPr lang="en-GB" sz="1200" b="1">
                        <a:solidFill>
                          <a:srgbClr val="0A74BE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10128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MOT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-0.1921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0.4928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-0.2686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0.331</a:t>
                      </a:r>
                      <a:endParaRPr lang="en-GB" sz="1500" kern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906726"/>
                  </a:ext>
                </a:extLst>
              </a:tr>
            </a:tbl>
          </a:graphicData>
        </a:graphic>
      </p:graphicFrame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A9AC0A8C-06D2-CBCC-A7FD-8B5512D2A150}"/>
              </a:ext>
            </a:extLst>
          </p:cNvPr>
          <p:cNvSpPr txBox="1">
            <a:spLocks/>
          </p:cNvSpPr>
          <p:nvPr/>
        </p:nvSpPr>
        <p:spPr bwMode="auto">
          <a:xfrm>
            <a:off x="8898340" y="2190611"/>
            <a:ext cx="5427413" cy="3576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Provedena je analiza korelacije između svih skupina značajki i metrike performansi simulatora</a:t>
            </a:r>
          </a:p>
          <a:p>
            <a:pPr>
              <a:spcBef>
                <a:spcPts val="1800"/>
              </a:spcBef>
            </a:pPr>
            <a:r>
              <a:rPr lang="hr-HR" kern="0" dirty="0"/>
              <a:t>Za daljnju analizu odabrane su značajke koje su imale nešto značajniji koeficijent korelacije</a:t>
            </a:r>
          </a:p>
          <a:p>
            <a:pPr>
              <a:spcBef>
                <a:spcPts val="1800"/>
              </a:spcBef>
            </a:pPr>
            <a:r>
              <a:rPr lang="hr-HR" kern="0" dirty="0"/>
              <a:t>Dodatno, neke značajke koje nisu imale visok koeficijent korelacije također su odabrane za proces optimizacije s obzirom na dobru teoretsku podršku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B97E89-6086-4020-198F-00280201056C}"/>
              </a:ext>
            </a:extLst>
          </p:cNvPr>
          <p:cNvSpPr/>
          <p:nvPr/>
        </p:nvSpPr>
        <p:spPr>
          <a:xfrm>
            <a:off x="9381621" y="5868605"/>
            <a:ext cx="4651610" cy="22234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sz="1600" dirty="0"/>
              <a:t>Zbog većeg broja značajki u našem istraživanju, na ovom </a:t>
            </a:r>
            <a:r>
              <a:rPr lang="hr-HR" sz="1600" dirty="0" err="1"/>
              <a:t>slide</a:t>
            </a:r>
            <a:r>
              <a:rPr lang="hr-HR" sz="1600" dirty="0"/>
              <a:t>-u </a:t>
            </a:r>
            <a:r>
              <a:rPr lang="en-GB" sz="1600" dirty="0" err="1"/>
              <a:t>smo</a:t>
            </a:r>
            <a:r>
              <a:rPr lang="en-GB" sz="1600" dirty="0"/>
              <a:t> </a:t>
            </a:r>
            <a:r>
              <a:rPr lang="en-GB" sz="1600" dirty="0" err="1"/>
              <a:t>izdvojili</a:t>
            </a:r>
            <a:r>
              <a:rPr lang="en-GB" sz="1600" dirty="0"/>
              <a:t> </a:t>
            </a:r>
            <a:r>
              <a:rPr lang="hr-HR" sz="1600" dirty="0"/>
              <a:t>samo relevantne značajke za daljnji razvoj </a:t>
            </a:r>
            <a:r>
              <a:rPr lang="en-GB" sz="1600" dirty="0" err="1"/>
              <a:t>na</a:t>
            </a:r>
            <a:r>
              <a:rPr lang="hr-HR" sz="1600" dirty="0" err="1"/>
              <a:t>šeg</a:t>
            </a:r>
            <a:r>
              <a:rPr lang="hr-HR" sz="1600" dirty="0"/>
              <a:t> modela za predikciju performansi na simulatoru. </a:t>
            </a:r>
            <a:r>
              <a:rPr lang="hr-HR" sz="1600" b="1" dirty="0"/>
              <a:t>S obzirom na relativno manji broj značajki koje očekujemo u vašim seminarskim radovima, ovo kod vas neće biti potrebno, nego će biti dostatno pokazati prethodni </a:t>
            </a:r>
            <a:r>
              <a:rPr lang="hr-HR" sz="1600" b="1" dirty="0" err="1"/>
              <a:t>slide</a:t>
            </a:r>
            <a:r>
              <a:rPr lang="hr-HR" sz="1600" b="1" dirty="0"/>
              <a:t> koji se odnosi na korelacijsku matricu</a:t>
            </a:r>
            <a:r>
              <a:rPr lang="hr-HR" sz="1600" dirty="0"/>
              <a:t>.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406012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59055-C527-89AF-C9BD-AC4D53B32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6ED3D-3136-DCC9-031F-2E0CC1EE6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A93E1-2CF3-D4C8-6AA8-808EC5DAC2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18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27659D-1284-1EFB-E2F5-9271785DF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Statistička i korelacijska analiza </a:t>
            </a:r>
            <a:r>
              <a:rPr lang="hr-HR" b="1" u="sng" dirty="0"/>
              <a:t>značajki s performansama na simulatoru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31FF2-8206-106F-53F7-4B6014F94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2104637"/>
            <a:ext cx="11459244" cy="5933893"/>
          </a:xfrm>
          <a:prstGeom prst="rect">
            <a:avLst/>
          </a:prstGeom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21FD9F7E-89F0-F94E-335F-5447F3D98B26}"/>
              </a:ext>
            </a:extLst>
          </p:cNvPr>
          <p:cNvSpPr txBox="1">
            <a:spLocks/>
          </p:cNvSpPr>
          <p:nvPr/>
        </p:nvSpPr>
        <p:spPr bwMode="auto">
          <a:xfrm>
            <a:off x="11655191" y="2204259"/>
            <a:ext cx="2861634" cy="696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 err="1"/>
              <a:t>Scatter</a:t>
            </a:r>
            <a:r>
              <a:rPr lang="hr-HR" kern="0" dirty="0"/>
              <a:t> plotovi za relevantne značajke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2BC561-1045-30CC-56FC-C6D20058B4D9}"/>
              </a:ext>
            </a:extLst>
          </p:cNvPr>
          <p:cNvSpPr/>
          <p:nvPr/>
        </p:nvSpPr>
        <p:spPr>
          <a:xfrm>
            <a:off x="11807190" y="4457700"/>
            <a:ext cx="2709635" cy="337959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sz="1600" dirty="0"/>
              <a:t>Zbog većeg broja značajki u našem istraživanju, na ovom </a:t>
            </a:r>
            <a:r>
              <a:rPr lang="hr-HR" sz="1600" dirty="0" err="1"/>
              <a:t>slide</a:t>
            </a:r>
            <a:r>
              <a:rPr lang="hr-HR" sz="1600" dirty="0"/>
              <a:t>-u izdvojene su samo relevantne značajke za daljnji razvoj našeg modela. </a:t>
            </a:r>
            <a:r>
              <a:rPr lang="hr-HR" sz="1600" b="1" dirty="0"/>
              <a:t>Kod vaših seminarskih radova očekujemo ukupno do 10 fizioloških značajki pa se mogu komotno prikazati </a:t>
            </a:r>
            <a:r>
              <a:rPr lang="hr-HR" sz="1600" b="1" dirty="0" err="1"/>
              <a:t>scatter</a:t>
            </a:r>
            <a:r>
              <a:rPr lang="hr-HR" sz="1600" b="1" dirty="0"/>
              <a:t> plotovi za sve te značajke.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207849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85141-14E0-7103-EC6F-03422F91C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D3576-D8BB-EC7B-CF74-B04A61A77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234E9-B62A-84F1-2EF1-CE1CDCE966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19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AE3211-D919-7862-6531-F497F708F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Razvoj modela - prikaz naše izabrane metode (MRA)</a:t>
            </a:r>
            <a:endParaRPr lang="hr-HR" b="1" u="sng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C59C8611-76AC-7BA6-69C1-81CC002044E0}"/>
              </a:ext>
            </a:extLst>
          </p:cNvPr>
          <p:cNvSpPr txBox="1">
            <a:spLocks/>
          </p:cNvSpPr>
          <p:nvPr/>
        </p:nvSpPr>
        <p:spPr bwMode="auto">
          <a:xfrm>
            <a:off x="316536" y="2089237"/>
            <a:ext cx="7954007" cy="5058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</a:pPr>
            <a:r>
              <a:rPr lang="hr-HR" kern="0" dirty="0"/>
              <a:t>MRA objašnjava ili predviđa jednu Y varijablu iz dvije ili više X varijabli. Ciljevi višestruke regresije su:</a:t>
            </a:r>
          </a:p>
          <a:p>
            <a:pPr marL="607714" lvl="1" indent="0">
              <a:spcBef>
                <a:spcPts val="600"/>
              </a:spcBef>
              <a:buNone/>
            </a:pPr>
            <a:r>
              <a:rPr lang="hr-HR" kern="0" dirty="0"/>
              <a:t>(1) opisati i razumjeti odnos, </a:t>
            </a:r>
          </a:p>
          <a:p>
            <a:pPr marL="607714" lvl="1" indent="0">
              <a:spcBef>
                <a:spcPts val="600"/>
              </a:spcBef>
              <a:buNone/>
            </a:pPr>
            <a:r>
              <a:rPr lang="hr-HR" kern="0" dirty="0"/>
              <a:t>(2) prognozirati (predvidjeti) novo opažanje </a:t>
            </a:r>
          </a:p>
          <a:p>
            <a:pPr marL="607714" lvl="1" indent="0">
              <a:spcBef>
                <a:spcPts val="600"/>
              </a:spcBef>
              <a:buNone/>
            </a:pPr>
            <a:r>
              <a:rPr lang="hr-HR" kern="0" dirty="0"/>
              <a:t>(3) prilagoditi i kontrolirati proces</a:t>
            </a:r>
          </a:p>
          <a:p>
            <a:pPr marL="607714" lvl="1" indent="0">
              <a:spcBef>
                <a:spcPts val="600"/>
              </a:spcBef>
              <a:buNone/>
            </a:pPr>
            <a:endParaRPr lang="hr-HR" kern="0" dirty="0"/>
          </a:p>
          <a:p>
            <a:pPr>
              <a:spcBef>
                <a:spcPts val="600"/>
              </a:spcBef>
            </a:pPr>
            <a:r>
              <a:rPr lang="hr-HR" kern="0" dirty="0"/>
              <a:t>MRA pomaže u procjeni doprinosa svakog prediktora ishodu</a:t>
            </a:r>
          </a:p>
          <a:p>
            <a:pPr lvl="1">
              <a:spcBef>
                <a:spcPts val="600"/>
              </a:spcBef>
            </a:pPr>
            <a:r>
              <a:rPr lang="hr-HR" kern="0" dirty="0"/>
              <a:t>Pretpostavlja linearnost između prediktora i ishoda</a:t>
            </a:r>
          </a:p>
          <a:p>
            <a:pPr>
              <a:spcBef>
                <a:spcPts val="600"/>
              </a:spcBef>
            </a:pPr>
            <a:endParaRPr lang="hr-HR" kern="0" dirty="0"/>
          </a:p>
          <a:p>
            <a:pPr>
              <a:spcBef>
                <a:spcPts val="600"/>
              </a:spcBef>
            </a:pPr>
            <a:r>
              <a:rPr lang="hr-HR" kern="0" dirty="0"/>
              <a:t>Osigurana je jasna </a:t>
            </a:r>
            <a:r>
              <a:rPr lang="hr-HR" kern="0" dirty="0" err="1"/>
              <a:t>interpretabilnost</a:t>
            </a:r>
            <a:endParaRPr lang="hr-HR" kern="0" dirty="0"/>
          </a:p>
          <a:p>
            <a:pPr lvl="1">
              <a:spcBef>
                <a:spcPts val="600"/>
              </a:spcBef>
            </a:pPr>
            <a:r>
              <a:rPr lang="hr-HR" kern="0" dirty="0"/>
              <a:t>Prikazana je važnost svakog prediktora i njegov učinak na ishod, s koeficijentima koji su izravno povezani s varijablama iz stvarnog svijeta</a:t>
            </a:r>
          </a:p>
          <a:p>
            <a:pPr lvl="1">
              <a:spcBef>
                <a:spcPts val="600"/>
              </a:spcBef>
            </a:pPr>
            <a:r>
              <a:rPr lang="hr-HR" kern="0" dirty="0"/>
              <a:t>Ova transparentnost često nedostaje u modelima crne kutije poput dubokog učenja</a:t>
            </a:r>
          </a:p>
        </p:txBody>
      </p:sp>
      <p:pic>
        <p:nvPicPr>
          <p:cNvPr id="3074" name="Picture 2" descr="What Is Multiple Linear Regression (MLR)?">
            <a:extLst>
              <a:ext uri="{FF2B5EF4-FFF2-40B4-BE49-F238E27FC236}">
                <a16:creationId xmlns:a16="http://schemas.microsoft.com/office/drawing/2014/main" id="{1581EF6A-B3B4-EB32-45A9-76C123859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21" y="2988860"/>
            <a:ext cx="6700783" cy="283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223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EE36D-B4E6-F070-D6E5-ECEC2F774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1C85-EFAF-D00E-33A7-447D652E2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5326"/>
            <a:ext cx="14630400" cy="492443"/>
          </a:xfrm>
        </p:spPr>
        <p:txBody>
          <a:bodyPr/>
          <a:lstStyle/>
          <a:p>
            <a:r>
              <a:rPr lang="hr-HR" sz="2600" dirty="0"/>
              <a:t>Sadržaj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8C99B-3203-D4E8-F07C-4F263A0945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2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A12B54-6995-3713-9EC1-2201F9881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422275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hr-HR" dirty="0"/>
              <a:t>Cilj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Prikaz paradigme</a:t>
            </a:r>
          </a:p>
          <a:p>
            <a:pPr marL="988950" lvl="1" indent="-457200">
              <a:buFont typeface="+mj-lt"/>
              <a:buAutoNum type="alphaLcParenR"/>
            </a:pPr>
            <a:r>
              <a:rPr lang="hr-HR" dirty="0"/>
              <a:t>Prikaz laboratorijske paradigme </a:t>
            </a:r>
            <a:r>
              <a:rPr lang="hr-HR" dirty="0">
                <a:solidFill>
                  <a:srgbClr val="FF0000"/>
                </a:solidFill>
              </a:rPr>
              <a:t>(za seminarske radove nije relevantno)</a:t>
            </a:r>
          </a:p>
          <a:p>
            <a:pPr marL="988950" lvl="1" indent="-457200">
              <a:buFont typeface="+mj-lt"/>
              <a:buAutoNum type="alphaLcParenR"/>
            </a:pPr>
            <a:r>
              <a:rPr lang="hr-HR" dirty="0"/>
              <a:t>Prikaz zadatka na simulatoru leta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Vizualizacija odabranih signala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Odabir i izračun značajki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Statistička i korelacijska analiza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Razvoj modela</a:t>
            </a:r>
          </a:p>
          <a:p>
            <a:pPr marL="988950" lvl="1" indent="-457200">
              <a:buFont typeface="+mj-lt"/>
              <a:buAutoNum type="alphaLcParenR"/>
            </a:pPr>
            <a:r>
              <a:rPr lang="hr-HR" dirty="0"/>
              <a:t>Prikaz izabrane metode i odgovarajućih specifikacija</a:t>
            </a:r>
          </a:p>
          <a:p>
            <a:pPr marL="988950" lvl="1" indent="-457200">
              <a:buFont typeface="+mj-lt"/>
              <a:buAutoNum type="alphaLcParenR"/>
            </a:pPr>
            <a:r>
              <a:rPr lang="hr-HR" dirty="0"/>
              <a:t>Selekcija značajki za razvoj modela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Rezultati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6499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B6A2A-7538-62D8-1984-E716A7997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B016A-E2CA-8C6E-1767-248445149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FEBBE-D0EA-1F8E-724B-1608D6B25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20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F7DF1A-A400-1E6B-11EB-67B5D1EE9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Razvoj modela – selekcija značajki</a:t>
            </a:r>
            <a:endParaRPr lang="hr-HR" b="1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8EC03-C310-5D99-A584-77D500E2A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59" y="2089237"/>
            <a:ext cx="5357639" cy="59506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7EA8FB-05E7-0611-8CB8-1C088A9D6310}"/>
              </a:ext>
            </a:extLst>
          </p:cNvPr>
          <p:cNvSpPr txBox="1"/>
          <p:nvPr/>
        </p:nvSpPr>
        <p:spPr>
          <a:xfrm>
            <a:off x="3678072" y="3935216"/>
            <a:ext cx="7356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">
                <a:extLst>
                  <a:ext uri="{FF2B5EF4-FFF2-40B4-BE49-F238E27FC236}">
                    <a16:creationId xmlns:a16="http://schemas.microsoft.com/office/drawing/2014/main" id="{0B6E0BCB-A87D-2F5C-5D19-894221A76F9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800298" y="2199184"/>
                <a:ext cx="8497093" cy="1599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455786" indent="-45578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964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87536" indent="-37982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745">
                    <a:solidFill>
                      <a:srgbClr val="0070C0"/>
                    </a:solidFill>
                    <a:latin typeface="+mn-lt"/>
                  </a:defRPr>
                </a:lvl2pPr>
                <a:lvl3pPr marL="1519287" indent="-30385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745">
                    <a:solidFill>
                      <a:schemeClr val="tx1"/>
                    </a:solidFill>
                    <a:latin typeface="+mn-lt"/>
                  </a:defRPr>
                </a:lvl3pPr>
                <a:lvl4pPr marL="2127002" indent="-30385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745">
                    <a:solidFill>
                      <a:srgbClr val="0070C0"/>
                    </a:solidFill>
                    <a:latin typeface="+mn-lt"/>
                  </a:defRPr>
                </a:lvl4pPr>
                <a:lvl5pPr marL="2734716" indent="-30385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745">
                    <a:solidFill>
                      <a:schemeClr val="tx1"/>
                    </a:solidFill>
                    <a:latin typeface="+mn-lt"/>
                  </a:defRPr>
                </a:lvl5pPr>
                <a:lvl6pPr marL="3342430" indent="-303858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5F5F5F"/>
                    </a:solidFill>
                    <a:latin typeface="+mn-lt"/>
                  </a:defRPr>
                </a:lvl6pPr>
                <a:lvl7pPr marL="3950144" indent="-303858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5F5F5F"/>
                    </a:solidFill>
                    <a:latin typeface="+mn-lt"/>
                  </a:defRPr>
                </a:lvl7pPr>
                <a:lvl8pPr marL="4557859" indent="-303858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5F5F5F"/>
                    </a:solidFill>
                    <a:latin typeface="+mn-lt"/>
                  </a:defRPr>
                </a:lvl8pPr>
                <a:lvl9pPr marL="5165573" indent="-303858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5F5F5F"/>
                    </a:solidFill>
                    <a:latin typeface="+mn-lt"/>
                  </a:defRPr>
                </a:lvl9pPr>
              </a:lstStyle>
              <a:p>
                <a:r>
                  <a:rPr lang="hr-HR" sz="2400" kern="0" dirty="0"/>
                  <a:t>Potraga za kombinacijama z-standardiziranih značajki predviđanja koje optimiziraju 2 kriterija kvalitete </a:t>
                </a:r>
                <a:r>
                  <a:rPr lang="hr-HR" sz="2400" kern="0" dirty="0" err="1"/>
                  <a:t>prediktivnog</a:t>
                </a:r>
                <a:r>
                  <a:rPr lang="hr-HR" sz="2400" kern="0" dirty="0"/>
                  <a:t> modela:</a:t>
                </a:r>
                <a:endParaRPr lang="en-GB" sz="2400" kern="0" dirty="0"/>
              </a:p>
              <a:p>
                <a:pPr marL="54864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16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r-HR" sz="216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216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160" kern="0" dirty="0"/>
                  <a:t> → max           &amp;           </a:t>
                </a:r>
                <a:r>
                  <a:rPr lang="hr-HR" sz="2160" kern="0" dirty="0"/>
                  <a:t>m</a:t>
                </a:r>
                <a:r>
                  <a:rPr lang="en-GB" sz="2160" kern="0" dirty="0" err="1"/>
                  <a:t>ax</a:t>
                </a:r>
                <a:r>
                  <a:rPr lang="en-GB" sz="2160" kern="0" dirty="0"/>
                  <a:t> p-value of predictor</a:t>
                </a:r>
                <a:r>
                  <a:rPr lang="hr-HR" sz="2160" kern="0" dirty="0"/>
                  <a:t>s</a:t>
                </a:r>
                <a:r>
                  <a:rPr lang="en-GB" sz="2160" kern="0" dirty="0"/>
                  <a:t> → min </a:t>
                </a:r>
              </a:p>
            </p:txBody>
          </p:sp>
        </mc:Choice>
        <mc:Fallback xmlns="">
          <p:sp>
            <p:nvSpPr>
              <p:cNvPr id="15" name="Content Placeholder 1">
                <a:extLst>
                  <a:ext uri="{FF2B5EF4-FFF2-40B4-BE49-F238E27FC236}">
                    <a16:creationId xmlns:a16="http://schemas.microsoft.com/office/drawing/2014/main" id="{0B6E0BCB-A87D-2F5C-5D19-894221A76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00298" y="2199184"/>
                <a:ext cx="8497093" cy="1599220"/>
              </a:xfrm>
              <a:prstGeom prst="rect">
                <a:avLst/>
              </a:prstGeom>
              <a:blipFill>
                <a:blip r:embed="rId3"/>
                <a:stretch>
                  <a:fillRect l="-1076" t="-3053" b="-648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5BF3E270-69ED-228E-F860-754626DEA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473" y="4246972"/>
            <a:ext cx="8004742" cy="1066892"/>
          </a:xfrm>
          <a:prstGeom prst="rect">
            <a:avLst/>
          </a:prstGeom>
          <a:ln w="57150">
            <a:solidFill>
              <a:srgbClr val="2585C9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7990C5-8C37-4826-4706-C0FCE8FE5073}"/>
              </a:ext>
            </a:extLst>
          </p:cNvPr>
          <p:cNvSpPr/>
          <p:nvPr/>
        </p:nvSpPr>
        <p:spPr>
          <a:xfrm>
            <a:off x="7170534" y="5958302"/>
            <a:ext cx="5641226" cy="123455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sz="1600" dirty="0"/>
              <a:t>U ovom slučaju zbog većeg broja značajki radila se selekcija najvažnijih, </a:t>
            </a:r>
            <a:r>
              <a:rPr lang="hr-HR" sz="1600" b="1" dirty="0"/>
              <a:t>no u seminarskim radovima ovaj korak nije obavezan, a možda niti potreban s obzirom na manji broj značajki.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88314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57923-AADC-6CC3-77DB-EEB5040D4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1948-12AA-635F-8BC7-3BCD68B36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C80F2-85E5-52D3-A19E-FD6D8AF25D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21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67D6D1-0473-3600-C8E0-6476AF2CF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Razvoj modela – različiti pristupi za </a:t>
            </a:r>
            <a:r>
              <a:rPr lang="hr-HR" b="1" dirty="0">
                <a:solidFill>
                  <a:srgbClr val="FF0000"/>
                </a:solidFill>
              </a:rPr>
              <a:t>SEMINARSKE RADOVE</a:t>
            </a:r>
            <a:endParaRPr lang="hr-HR" b="1" u="sng" dirty="0">
              <a:solidFill>
                <a:srgbClr val="FF0000"/>
              </a:solidFill>
            </a:endParaRP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29A73E78-E7E4-C20B-5D91-8BEE7DAAB7A8}"/>
              </a:ext>
            </a:extLst>
          </p:cNvPr>
          <p:cNvSpPr txBox="1">
            <a:spLocks/>
          </p:cNvSpPr>
          <p:nvPr/>
        </p:nvSpPr>
        <p:spPr bwMode="auto">
          <a:xfrm>
            <a:off x="396240" y="2199184"/>
            <a:ext cx="13901151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r>
              <a:rPr lang="hr-HR" sz="2400" kern="0" dirty="0"/>
              <a:t>U vašim seminarskim radovima, na temelju definiranih intervala koji su od interesa (</a:t>
            </a:r>
            <a:r>
              <a:rPr lang="hr-HR" sz="2400" kern="0" dirty="0">
                <a:solidFill>
                  <a:srgbClr val="92D050"/>
                </a:solidFill>
              </a:rPr>
              <a:t>pre-startle</a:t>
            </a:r>
            <a:r>
              <a:rPr lang="hr-HR" sz="2400" kern="0" dirty="0"/>
              <a:t>, </a:t>
            </a:r>
            <a:r>
              <a:rPr lang="hr-HR" sz="2400" kern="0" dirty="0">
                <a:solidFill>
                  <a:srgbClr val="FF6600"/>
                </a:solidFill>
              </a:rPr>
              <a:t>startle</a:t>
            </a:r>
            <a:r>
              <a:rPr lang="hr-HR" sz="2400" kern="0" dirty="0"/>
              <a:t>, </a:t>
            </a:r>
            <a:r>
              <a:rPr lang="hr-HR" sz="2400" kern="0" dirty="0">
                <a:solidFill>
                  <a:srgbClr val="2585C9"/>
                </a:solidFill>
              </a:rPr>
              <a:t>post-startle</a:t>
            </a:r>
            <a:r>
              <a:rPr lang="hr-HR" sz="2400" kern="0" dirty="0"/>
              <a:t>) postoji nekoliko interesantnih pristupa koje treba isprobati:</a:t>
            </a:r>
          </a:p>
          <a:p>
            <a:endParaRPr lang="en-GB" sz="2400" kern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60A24-3B86-273C-3585-DD29893420EE}"/>
              </a:ext>
            </a:extLst>
          </p:cNvPr>
          <p:cNvSpPr/>
          <p:nvPr/>
        </p:nvSpPr>
        <p:spPr>
          <a:xfrm>
            <a:off x="1117600" y="3514319"/>
            <a:ext cx="1971040" cy="86360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FIZIOLOŠKE ZNAČAJKE </a:t>
            </a:r>
          </a:p>
          <a:p>
            <a:pPr algn="ctr"/>
            <a:r>
              <a:rPr lang="hr-HR" dirty="0"/>
              <a:t>startle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5A4C45-EDA8-2F1F-3C6D-16E4DB9DAD28}"/>
              </a:ext>
            </a:extLst>
          </p:cNvPr>
          <p:cNvSpPr/>
          <p:nvPr/>
        </p:nvSpPr>
        <p:spPr>
          <a:xfrm>
            <a:off x="1117600" y="5887837"/>
            <a:ext cx="1971040" cy="86360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METRIKA PERFORMANSI</a:t>
            </a:r>
          </a:p>
          <a:p>
            <a:pPr algn="ctr"/>
            <a:r>
              <a:rPr lang="hr-HR" dirty="0"/>
              <a:t>startle</a:t>
            </a:r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C8F889-E5E3-F199-9259-E1FEC7C7EEE4}"/>
              </a:ext>
            </a:extLst>
          </p:cNvPr>
          <p:cNvSpPr/>
          <p:nvPr/>
        </p:nvSpPr>
        <p:spPr>
          <a:xfrm>
            <a:off x="1153160" y="4619018"/>
            <a:ext cx="1899920" cy="9855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MODEL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77A2EC-8E68-5066-E171-1BBEF9C49E43}"/>
              </a:ext>
            </a:extLst>
          </p:cNvPr>
          <p:cNvCxnSpPr>
            <a:stCxn id="6" idx="2"/>
            <a:endCxn id="9" idx="0"/>
          </p:cNvCxnSpPr>
          <p:nvPr/>
        </p:nvCxnSpPr>
        <p:spPr>
          <a:xfrm>
            <a:off x="2103120" y="4377919"/>
            <a:ext cx="0" cy="24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DDA28F-57AE-0DFF-0353-4C986726F7BE}"/>
              </a:ext>
            </a:extLst>
          </p:cNvPr>
          <p:cNvCxnSpPr>
            <a:cxnSpLocks/>
            <a:stCxn id="9" idx="4"/>
            <a:endCxn id="7" idx="0"/>
          </p:cNvCxnSpPr>
          <p:nvPr/>
        </p:nvCxnSpPr>
        <p:spPr>
          <a:xfrm>
            <a:off x="2103120" y="5604538"/>
            <a:ext cx="0" cy="283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CAAF56E-6CE3-B504-36D5-F5A08F37D600}"/>
              </a:ext>
            </a:extLst>
          </p:cNvPr>
          <p:cNvSpPr/>
          <p:nvPr/>
        </p:nvSpPr>
        <p:spPr>
          <a:xfrm>
            <a:off x="4836160" y="3514319"/>
            <a:ext cx="1971040" cy="863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FIZIOLOŠKE ZNAČAJKE </a:t>
            </a:r>
          </a:p>
          <a:p>
            <a:pPr algn="ctr"/>
            <a:r>
              <a:rPr lang="hr-HR" dirty="0"/>
              <a:t>pre-</a:t>
            </a:r>
            <a:r>
              <a:rPr lang="hr-HR" dirty="0" err="1"/>
              <a:t>startle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4EFB3-C59C-658C-3E12-1F30C05C9D80}"/>
              </a:ext>
            </a:extLst>
          </p:cNvPr>
          <p:cNvSpPr/>
          <p:nvPr/>
        </p:nvSpPr>
        <p:spPr>
          <a:xfrm>
            <a:off x="4836160" y="5887837"/>
            <a:ext cx="1971040" cy="86360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METRIKA PERFORMANSI</a:t>
            </a:r>
          </a:p>
          <a:p>
            <a:pPr algn="ctr"/>
            <a:r>
              <a:rPr lang="hr-HR" dirty="0"/>
              <a:t>startle</a:t>
            </a:r>
            <a:endParaRPr lang="en-GB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0D0EB1-AADE-5BB4-22E7-A441EA4AB11E}"/>
              </a:ext>
            </a:extLst>
          </p:cNvPr>
          <p:cNvSpPr/>
          <p:nvPr/>
        </p:nvSpPr>
        <p:spPr>
          <a:xfrm>
            <a:off x="4871720" y="4619018"/>
            <a:ext cx="1899920" cy="9855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MODEL</a:t>
            </a:r>
            <a:endParaRPr lang="en-GB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43E60B-F254-1916-21B6-07A45EFAC676}"/>
              </a:ext>
            </a:extLst>
          </p:cNvPr>
          <p:cNvCxnSpPr>
            <a:stCxn id="17" idx="2"/>
            <a:endCxn id="19" idx="0"/>
          </p:cNvCxnSpPr>
          <p:nvPr/>
        </p:nvCxnSpPr>
        <p:spPr>
          <a:xfrm>
            <a:off x="5821680" y="4377919"/>
            <a:ext cx="0" cy="24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D60A43-6445-12EB-AF88-95AD8F869F7A}"/>
              </a:ext>
            </a:extLst>
          </p:cNvPr>
          <p:cNvCxnSpPr>
            <a:cxnSpLocks/>
            <a:stCxn id="19" idx="4"/>
            <a:endCxn id="18" idx="0"/>
          </p:cNvCxnSpPr>
          <p:nvPr/>
        </p:nvCxnSpPr>
        <p:spPr>
          <a:xfrm>
            <a:off x="5821680" y="5604538"/>
            <a:ext cx="0" cy="283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10FE7C0-D30D-A8CD-A566-BA9B13077400}"/>
              </a:ext>
            </a:extLst>
          </p:cNvPr>
          <p:cNvSpPr/>
          <p:nvPr/>
        </p:nvSpPr>
        <p:spPr>
          <a:xfrm>
            <a:off x="8120380" y="3501591"/>
            <a:ext cx="1971040" cy="863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FIZIOLOŠKE ZNAČAJKE </a:t>
            </a:r>
          </a:p>
          <a:p>
            <a:pPr algn="ctr"/>
            <a:r>
              <a:rPr lang="hr-HR" dirty="0"/>
              <a:t>pre-</a:t>
            </a:r>
            <a:r>
              <a:rPr lang="hr-HR" dirty="0" err="1"/>
              <a:t>startle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F9CB19-C5BC-DC7C-21AA-EB48B4A46851}"/>
              </a:ext>
            </a:extLst>
          </p:cNvPr>
          <p:cNvSpPr/>
          <p:nvPr/>
        </p:nvSpPr>
        <p:spPr>
          <a:xfrm>
            <a:off x="10215880" y="5988178"/>
            <a:ext cx="1971040" cy="863600"/>
          </a:xfrm>
          <a:prstGeom prst="rect">
            <a:avLst/>
          </a:prstGeom>
          <a:solidFill>
            <a:srgbClr val="2585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METRIKA PERFORMANSI</a:t>
            </a:r>
          </a:p>
          <a:p>
            <a:pPr algn="ctr"/>
            <a:r>
              <a:rPr lang="hr-HR" dirty="0"/>
              <a:t>post-startle</a:t>
            </a:r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18708D-7A81-1AC7-D94C-D8EDE97A9289}"/>
              </a:ext>
            </a:extLst>
          </p:cNvPr>
          <p:cNvSpPr/>
          <p:nvPr/>
        </p:nvSpPr>
        <p:spPr>
          <a:xfrm>
            <a:off x="10251440" y="4645158"/>
            <a:ext cx="1899920" cy="9855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MODEL</a:t>
            </a:r>
            <a:endParaRPr lang="en-GB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DECD94-5A20-E553-691E-A746CAA6A355}"/>
              </a:ext>
            </a:extLst>
          </p:cNvPr>
          <p:cNvCxnSpPr>
            <a:cxnSpLocks/>
            <a:stCxn id="23" idx="2"/>
            <a:endCxn id="25" idx="1"/>
          </p:cNvCxnSpPr>
          <p:nvPr/>
        </p:nvCxnSpPr>
        <p:spPr>
          <a:xfrm>
            <a:off x="9105900" y="4365191"/>
            <a:ext cx="1423777" cy="424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7D3A57-D300-40AE-16A2-52D352ACC0E9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11201400" y="5630678"/>
            <a:ext cx="0" cy="357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82EFD66-DD7A-9EDA-EDD2-0E4AD1BA409C}"/>
              </a:ext>
            </a:extLst>
          </p:cNvPr>
          <p:cNvSpPr/>
          <p:nvPr/>
        </p:nvSpPr>
        <p:spPr>
          <a:xfrm>
            <a:off x="10215880" y="3501483"/>
            <a:ext cx="1971040" cy="86360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FIZIOLOŠKE ZNAČAJKE </a:t>
            </a:r>
          </a:p>
          <a:p>
            <a:pPr algn="ctr"/>
            <a:r>
              <a:rPr lang="hr-HR" dirty="0" err="1"/>
              <a:t>startle</a:t>
            </a:r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47B468-72DB-DEE5-9F08-826A8238593E}"/>
              </a:ext>
            </a:extLst>
          </p:cNvPr>
          <p:cNvSpPr/>
          <p:nvPr/>
        </p:nvSpPr>
        <p:spPr>
          <a:xfrm>
            <a:off x="12311380" y="3518246"/>
            <a:ext cx="1971040" cy="86360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METRIKA PERFORMANSI</a:t>
            </a:r>
          </a:p>
          <a:p>
            <a:pPr algn="ctr"/>
            <a:r>
              <a:rPr lang="hr-HR" dirty="0"/>
              <a:t>startle</a:t>
            </a:r>
            <a:endParaRPr lang="en-GB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89B1080-2A64-1154-8372-38DEF58DF46C}"/>
              </a:ext>
            </a:extLst>
          </p:cNvPr>
          <p:cNvCxnSpPr>
            <a:cxnSpLocks/>
            <a:stCxn id="30" idx="2"/>
            <a:endCxn id="25" idx="7"/>
          </p:cNvCxnSpPr>
          <p:nvPr/>
        </p:nvCxnSpPr>
        <p:spPr>
          <a:xfrm flipH="1">
            <a:off x="11873123" y="4381846"/>
            <a:ext cx="1423777" cy="40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84759DF-16B4-B0BE-42B3-B000278F3399}"/>
              </a:ext>
            </a:extLst>
          </p:cNvPr>
          <p:cNvCxnSpPr>
            <a:cxnSpLocks/>
            <a:stCxn id="29" idx="2"/>
            <a:endCxn id="25" idx="0"/>
          </p:cNvCxnSpPr>
          <p:nvPr/>
        </p:nvCxnSpPr>
        <p:spPr>
          <a:xfrm>
            <a:off x="11201400" y="4365083"/>
            <a:ext cx="0" cy="280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8C4E9028-3C9E-AD08-2F0C-21DEA3436C78}"/>
              </a:ext>
            </a:extLst>
          </p:cNvPr>
          <p:cNvSpPr txBox="1">
            <a:spLocks/>
          </p:cNvSpPr>
          <p:nvPr/>
        </p:nvSpPr>
        <p:spPr bwMode="auto">
          <a:xfrm>
            <a:off x="396240" y="6987160"/>
            <a:ext cx="1390115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hr-HR" sz="2400" kern="0" dirty="0"/>
              <a:t>        ESTIMACIJA			PREDIKCIJA				        PREDIKCIJA</a:t>
            </a:r>
            <a:endParaRPr lang="en-GB" sz="2400" kern="0" dirty="0"/>
          </a:p>
        </p:txBody>
      </p:sp>
    </p:spTree>
    <p:extLst>
      <p:ext uri="{BB962C8B-B14F-4D97-AF65-F5344CB8AC3E}">
        <p14:creationId xmlns:p14="http://schemas.microsoft.com/office/powerpoint/2010/main" val="2422748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3023C-CBA8-9963-E49B-5E1FBEAB7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19E9F-0A03-FD36-912B-EC20B209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3446B-BDD8-78A6-CE01-2A0FF6FB40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22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A9D08B-754D-3A0D-9391-BF5553683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Rezultati</a:t>
            </a:r>
            <a:endParaRPr lang="hr-HR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420ED-AE8A-3B7C-9BB9-02321CE4A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839" y="2089238"/>
            <a:ext cx="7483088" cy="59621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84D628-67C7-B033-EE68-4E9B8B88FB68}"/>
              </a:ext>
            </a:extLst>
          </p:cNvPr>
          <p:cNvSpPr/>
          <p:nvPr/>
        </p:nvSpPr>
        <p:spPr>
          <a:xfrm>
            <a:off x="8174793" y="6660549"/>
            <a:ext cx="2521179" cy="1176749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15000"/>
              </a:srgbClr>
            </a:solidFill>
            <a:prstDash val="solid"/>
          </a:ln>
          <a:effectLst>
            <a:glow rad="63500">
              <a:srgbClr val="4F81BD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RMSE: 0.42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R-squared: 0.87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p-value: 0.0002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F8BE17-8FDB-33FE-66AC-7E52ED7B0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927" y="2313237"/>
            <a:ext cx="5458450" cy="416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79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2C2C6-AFA7-8427-16C3-F8E09A27B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E9EC7-8C37-44E6-1F26-BC763070F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48EBF-2C68-E77F-15D3-16E6E553F1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23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0D86CB-6D61-62FA-3BBE-3522F808F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Rezultati</a:t>
            </a:r>
            <a:endParaRPr lang="hr-HR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9D5E4-0AA5-878F-818D-85FE443E0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538" y="2055113"/>
            <a:ext cx="7320387" cy="60516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83603B-8A19-3249-AFEE-D66F31AF4938}"/>
              </a:ext>
            </a:extLst>
          </p:cNvPr>
          <p:cNvSpPr/>
          <p:nvPr/>
        </p:nvSpPr>
        <p:spPr>
          <a:xfrm>
            <a:off x="8174793" y="6660549"/>
            <a:ext cx="2521179" cy="1176749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15000"/>
              </a:srgbClr>
            </a:solidFill>
            <a:prstDash val="solid"/>
          </a:ln>
          <a:effectLst>
            <a:glow rad="63500">
              <a:srgbClr val="4F81BD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RMSE: 0.42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R-squared: 0.87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p-value: 0.0002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FD664B-6179-9A03-6419-5F4B353D8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927" y="2313237"/>
            <a:ext cx="5458450" cy="416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60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2C2C6-AFA7-8427-16C3-F8E09A27B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E9EC7-8C37-44E6-1F26-BC763070F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48EBF-2C68-E77F-15D3-16E6E553F1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24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0D86CB-6D61-62FA-3BBE-3522F808F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Rezultati</a:t>
            </a:r>
            <a:endParaRPr lang="hr-HR" b="1" u="sn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2D46B3-A074-0D83-086A-7526E4954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8120" y="3192732"/>
            <a:ext cx="5837815" cy="46959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BD4B5D-E80A-CC55-D245-901E9EC28C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546"/>
          <a:stretch/>
        </p:blipFill>
        <p:spPr>
          <a:xfrm>
            <a:off x="11658240" y="5540713"/>
            <a:ext cx="2664613" cy="1646599"/>
          </a:xfrm>
          <a:prstGeom prst="rect">
            <a:avLst/>
          </a:prstGeom>
          <a:ln w="38100">
            <a:solidFill>
              <a:srgbClr val="F9D448"/>
            </a:solidFill>
          </a:ln>
          <a:effectLst>
            <a:glow rad="101600">
              <a:srgbClr val="F9D448">
                <a:alpha val="60000"/>
              </a:srgb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F105AA-B675-F29F-E7D8-8E28F53BD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548" y="3244132"/>
            <a:ext cx="5760038" cy="4593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20DA5D-7DA2-C4A8-8B8E-64DF40079D52}"/>
              </a:ext>
            </a:extLst>
          </p:cNvPr>
          <p:cNvSpPr txBox="1"/>
          <p:nvPr/>
        </p:nvSpPr>
        <p:spPr>
          <a:xfrm>
            <a:off x="8458201" y="2746981"/>
            <a:ext cx="5197733" cy="424732"/>
          </a:xfrm>
          <a:prstGeom prst="rect">
            <a:avLst/>
          </a:prstGeom>
          <a:solidFill>
            <a:srgbClr val="F9D448"/>
          </a:solidFill>
        </p:spPr>
        <p:txBody>
          <a:bodyPr wrap="square">
            <a:spAutoFit/>
          </a:bodyPr>
          <a:lstStyle/>
          <a:p>
            <a:pPr algn="ctr" defTabSz="1097280" fontAlgn="auto">
              <a:spcBef>
                <a:spcPts val="0"/>
              </a:spcBef>
              <a:spcAft>
                <a:spcPts val="0"/>
              </a:spcAft>
            </a:pPr>
            <a:r>
              <a:rPr lang="hr-HR" sz="2160" b="1" dirty="0">
                <a:solidFill>
                  <a:srgbClr val="000000"/>
                </a:solidFill>
                <a:latin typeface="Tahoma"/>
              </a:rPr>
              <a:t>Cross-</a:t>
            </a:r>
            <a:r>
              <a:rPr lang="hr-HR" sz="2160" b="1" dirty="0" err="1">
                <a:solidFill>
                  <a:srgbClr val="000000"/>
                </a:solidFill>
                <a:latin typeface="Tahoma"/>
              </a:rPr>
              <a:t>validated</a:t>
            </a:r>
            <a:r>
              <a:rPr lang="hr-HR" sz="2160" b="1" dirty="0">
                <a:solidFill>
                  <a:srgbClr val="000000"/>
                </a:solidFill>
                <a:latin typeface="Tahoma"/>
              </a:rPr>
              <a:t> MRA (LOOCV)</a:t>
            </a:r>
            <a:endParaRPr lang="en-GB" sz="2160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D4E80E-0C92-EAD8-B7A0-DE5BA4B3BAE1}"/>
              </a:ext>
            </a:extLst>
          </p:cNvPr>
          <p:cNvSpPr txBox="1"/>
          <p:nvPr/>
        </p:nvSpPr>
        <p:spPr>
          <a:xfrm>
            <a:off x="822960" y="2750763"/>
            <a:ext cx="5349240" cy="424732"/>
          </a:xfrm>
          <a:prstGeom prst="rect">
            <a:avLst/>
          </a:prstGeom>
          <a:solidFill>
            <a:srgbClr val="F9D448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 defTabSz="1097280" fontAlgn="auto">
              <a:spcBef>
                <a:spcPts val="0"/>
              </a:spcBef>
              <a:spcAft>
                <a:spcPts val="0"/>
              </a:spcAft>
              <a:defRPr sz="2160" b="1">
                <a:solidFill>
                  <a:srgbClr val="000000"/>
                </a:solidFill>
                <a:latin typeface="Tahoma"/>
              </a:defRPr>
            </a:lvl1pPr>
          </a:lstStyle>
          <a:p>
            <a:r>
              <a:rPr lang="en-GB" dirty="0"/>
              <a:t>MRA </a:t>
            </a:r>
            <a:r>
              <a:rPr lang="hr-HR" dirty="0"/>
              <a:t>fit to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dataset</a:t>
            </a:r>
            <a:r>
              <a:rPr lang="hr-HR" dirty="0"/>
              <a:t> (no LOOCV)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F4E4C0-EFDF-640E-8436-27418AA9B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866" y="6241336"/>
            <a:ext cx="4344066" cy="787576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E380AC-82EA-4205-CDBC-A523524C8515}"/>
              </a:ext>
            </a:extLst>
          </p:cNvPr>
          <p:cNvSpPr/>
          <p:nvPr/>
        </p:nvSpPr>
        <p:spPr>
          <a:xfrm>
            <a:off x="1749978" y="1568370"/>
            <a:ext cx="12496800" cy="8810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sz="1600" dirty="0"/>
              <a:t>Prethodni grafovi su prikazali model koji je treniran na cijelom skupu podataka. Kako bi ispitali generabilnost i robusnost modela primjenili smo Leave One Out Cross Validation (LOOCV), gdje se model trenira na 14 kandidata a testira na jednom, te je dana usporedba. </a:t>
            </a:r>
            <a:r>
              <a:rPr lang="hr-HR" sz="1600" b="1" dirty="0"/>
              <a:t>Isto se očekuje od vas, prilikom prezentacije vaših rezultata.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903207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72B26-D37A-8D98-CD5E-3464A728D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dalje?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28709-52D3-847A-B735-78DA7017C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297" y="854527"/>
            <a:ext cx="14286388" cy="5895909"/>
          </a:xfrm>
        </p:spPr>
        <p:txBody>
          <a:bodyPr/>
          <a:lstStyle/>
          <a:p>
            <a:r>
              <a:rPr lang="hr-HR" dirty="0"/>
              <a:t>S obzirom na podjelu timova i izbor tema, timovi s praktičnim temama imat će sastanak na Teams-u kako bi ih se upoznalo s podacima koji će se koristiti prilikom razvoja modela. </a:t>
            </a:r>
          </a:p>
          <a:p>
            <a:endParaRPr lang="hr-HR" dirty="0"/>
          </a:p>
          <a:p>
            <a:r>
              <a:rPr lang="hr-HR" dirty="0"/>
              <a:t>Cilj ovog sastanka je nešto fokusiraniji pristup praktičnim temama koji će se osim predstavljanja podataka, pozabaviti sa potencijalnim pitanjima timova, te pružiti smjernice za daljni rad.</a:t>
            </a:r>
          </a:p>
          <a:p>
            <a:endParaRPr lang="hr-HR" dirty="0"/>
          </a:p>
          <a:p>
            <a:r>
              <a:rPr lang="hr-HR" dirty="0"/>
              <a:t>Također će se pojasniti neke sitnije potrebne modifikacije u načinu vizualizacije sirovih dobivenih podataka u odnosu na prikaz na </a:t>
            </a:r>
            <a:r>
              <a:rPr lang="hr-HR" dirty="0" err="1"/>
              <a:t>slideovima</a:t>
            </a:r>
            <a:r>
              <a:rPr lang="hr-HR" dirty="0"/>
              <a:t> 10 i 12.</a:t>
            </a:r>
          </a:p>
          <a:p>
            <a:endParaRPr lang="hr-HR" dirty="0"/>
          </a:p>
          <a:p>
            <a:r>
              <a:rPr lang="hr-HR" dirty="0"/>
              <a:t>Isto tako će se za određene timove pojasniti što su male prilagodbe koje je potrebno napraviti ako njihovi modeli strojnog učenja nisu tzv. regresijskog nego klasifikacijskog tipa.</a:t>
            </a:r>
          </a:p>
          <a:p>
            <a:endParaRPr lang="hr-HR" dirty="0"/>
          </a:p>
          <a:p>
            <a:r>
              <a:rPr lang="hr-HR" dirty="0"/>
              <a:t>S obzirom na 14 timova koji su izabrali praktične teme, bit će predloženo nekoliko termina za sastanak te je ideja da bude više timova prisutno na jednom sastanku </a:t>
            </a:r>
            <a:r>
              <a:rPr lang="hr-HR" dirty="0">
                <a:sym typeface="Wingdings" panose="05000000000000000000" pitchFamily="2" charset="2"/>
              </a:rPr>
              <a:t></a:t>
            </a:r>
          </a:p>
          <a:p>
            <a:endParaRPr lang="hr-HR" dirty="0">
              <a:sym typeface="Wingdings" panose="05000000000000000000" pitchFamily="2" charset="2"/>
            </a:endParaRPr>
          </a:p>
          <a:p>
            <a:r>
              <a:rPr lang="hr-HR" dirty="0">
                <a:sym typeface="Wingdings" panose="05000000000000000000" pitchFamily="2" charset="2"/>
              </a:rPr>
              <a:t>Za sve informacije javite se na </a:t>
            </a:r>
            <a:r>
              <a:rPr lang="hr-HR" dirty="0">
                <a:sym typeface="Wingdings" panose="05000000000000000000" pitchFamily="2" charset="2"/>
                <a:hlinkClick r:id="rId2"/>
              </a:rPr>
              <a:t>mate.gambiraza@fer.unizg.hr</a:t>
            </a:r>
            <a:r>
              <a:rPr lang="hr-HR" dirty="0">
                <a:sym typeface="Wingdings" panose="05000000000000000000" pitchFamily="2" charset="2"/>
              </a:rPr>
              <a:t> </a:t>
            </a:r>
            <a:r>
              <a:rPr lang="hr-HR" dirty="0"/>
              <a:t>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FF686-527D-6530-4AA8-A3A1C8EC8E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25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67528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975A-6893-C903-A8E8-20EA00F0D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4D6F-F3EC-3CEF-BB04-53DDCD07B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73108-E64B-A31E-04C3-9F38212FCC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3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7C20A8-45D2-8810-F7AF-C33770414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Cilj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B14DE769-F323-8668-8E25-47D0DD4A0FE0}"/>
              </a:ext>
            </a:extLst>
          </p:cNvPr>
          <p:cNvSpPr txBox="1">
            <a:spLocks/>
          </p:cNvSpPr>
          <p:nvPr/>
        </p:nvSpPr>
        <p:spPr bwMode="auto">
          <a:xfrm>
            <a:off x="333011" y="2500991"/>
            <a:ext cx="13980854" cy="4062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Cilj ovog pristupa je pomoću fizioloških signala snimljenih tijekom relativno generičke laboratorijske paradigme predvidjeti performanse pilota na simulatoru kojemu je pristupio tjedan dana nakon toga.</a:t>
            </a:r>
          </a:p>
          <a:p>
            <a:pPr>
              <a:spcBef>
                <a:spcPts val="1800"/>
              </a:spcBef>
            </a:pPr>
            <a:r>
              <a:rPr lang="hr-HR" kern="0" dirty="0"/>
              <a:t>Kako bi ispitali potencijal fizioloških značajki u predikciji performansi pilota na simulatoru tjedan dana nakon generičkih laboratorijskih mjerenja, sljedeći koraci su poduzeti: </a:t>
            </a:r>
          </a:p>
          <a:p>
            <a:pPr marL="988950" lvl="1" indent="-457200">
              <a:spcBef>
                <a:spcPts val="1800"/>
              </a:spcBef>
              <a:buFont typeface="+mj-lt"/>
              <a:buAutoNum type="arabicPeriod"/>
            </a:pPr>
            <a:r>
              <a:rPr lang="hr-HR" kern="0" dirty="0"/>
              <a:t>Vizualna verifikacija korektnosti vremenskih podataka i događaja (vremenski dijagram)</a:t>
            </a:r>
          </a:p>
          <a:p>
            <a:pPr marL="988950" lvl="1" indent="-457200">
              <a:spcBef>
                <a:spcPts val="1800"/>
              </a:spcBef>
              <a:buFont typeface="+mj-lt"/>
              <a:buAutoNum type="arabicPeriod"/>
            </a:pPr>
            <a:r>
              <a:rPr lang="hr-HR" kern="0" dirty="0"/>
              <a:t>Vizualna i statistička verifikacija utjecaja događaja na pojedine značajke (boxplot, scatter plot, …)</a:t>
            </a:r>
          </a:p>
          <a:p>
            <a:pPr marL="988950" lvl="1" indent="-457200">
              <a:spcBef>
                <a:spcPts val="1800"/>
              </a:spcBef>
              <a:buFont typeface="+mj-lt"/>
              <a:buAutoNum type="arabicPeriod"/>
            </a:pPr>
            <a:r>
              <a:rPr lang="hr-HR" kern="0" dirty="0"/>
              <a:t>Unakrsna korelacija različitih značajki i mjera performansi na simulatoru</a:t>
            </a:r>
          </a:p>
          <a:p>
            <a:pPr marL="988950" lvl="1" indent="-457200">
              <a:spcBef>
                <a:spcPts val="1800"/>
              </a:spcBef>
              <a:buFont typeface="+mj-lt"/>
              <a:buAutoNum type="arabicPeriod"/>
            </a:pPr>
            <a:r>
              <a:rPr lang="hr-HR" kern="0" dirty="0"/>
              <a:t>Razvoj prediktivnog modela koji uključuje selekciju metode te značajki</a:t>
            </a:r>
          </a:p>
          <a:p>
            <a:pPr marL="0" indent="0">
              <a:spcBef>
                <a:spcPts val="1800"/>
              </a:spcBef>
              <a:buNone/>
            </a:pPr>
            <a:endParaRPr lang="hr-HR" kern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819170-B75E-6FDD-4B5F-17357195F998}"/>
              </a:ext>
            </a:extLst>
          </p:cNvPr>
          <p:cNvSpPr/>
          <p:nvPr/>
        </p:nvSpPr>
        <p:spPr>
          <a:xfrm>
            <a:off x="545482" y="6342714"/>
            <a:ext cx="13333077" cy="149458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dirty="0"/>
              <a:t>Na ovom slide-u je bitno navesti cilj seminarskog rada – što je bio plan, te po mogućnosti koji su koraci koji su napravljeni kako bi se taj plan ostvario. Tu je cilj seminarskih radova na temelju izabranih fizioloških signala estimirati/predvidjeti performanse na simulatoru. U vašem slučaju fiziološki signali su također snimljeni na simulatoru, a u ovom predlošku prikazan je jedan naš primjer koji koristi fiziološke signale snimljene primjenom generičke laboratorijske paradigme tjedan dana prije simulatora.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2042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25ADC-47BF-BC0F-215A-15A4A0887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7EA0-A828-00EC-A14E-08BC0917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F2B9D-E66E-5234-420E-224A708E8F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4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925881-B829-57C8-6DB8-CEB1C81F8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Prikaz laboratorijske paradigme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BAC56-4A67-D37F-E89E-4E3E21E16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36" y="2246814"/>
            <a:ext cx="8524244" cy="5809559"/>
          </a:xfrm>
          <a:prstGeom prst="rect">
            <a:avLst/>
          </a:prstGeom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8779DD46-430D-B65E-4216-1D347E2C1A95}"/>
              </a:ext>
            </a:extLst>
          </p:cNvPr>
          <p:cNvSpPr txBox="1">
            <a:spLocks/>
          </p:cNvSpPr>
          <p:nvPr/>
        </p:nvSpPr>
        <p:spPr bwMode="auto">
          <a:xfrm>
            <a:off x="9174121" y="2500991"/>
            <a:ext cx="5139743" cy="160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Signali odabrani iz ove paradigme uključuju </a:t>
            </a:r>
            <a:r>
              <a:rPr lang="hr-HR" b="1" kern="0" dirty="0"/>
              <a:t>fiziološke signale</a:t>
            </a:r>
            <a:r>
              <a:rPr lang="hr-HR" kern="0" dirty="0"/>
              <a:t> kao što su vodljivost kože (EDA), srčanu aktivnost (ECG), elektromiografiju očnog mišića (EMG), i disanje (RESP)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BCE8CC-0446-F8FF-F950-CBB7957B97A1}"/>
              </a:ext>
            </a:extLst>
          </p:cNvPr>
          <p:cNvSpPr/>
          <p:nvPr/>
        </p:nvSpPr>
        <p:spPr>
          <a:xfrm>
            <a:off x="9007450" y="4946749"/>
            <a:ext cx="5473084" cy="238723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dirty="0"/>
              <a:t>Ovaj dio sa prikazom laboratorijske paradigme je samo iskorišten za primjer praktične seminarske teme. U seminarskim radovima nema laboratorijske paradigme iz koje se koriste fiziološki signali, već je samo </a:t>
            </a:r>
            <a:r>
              <a:rPr lang="hr-HR" b="1" dirty="0"/>
              <a:t>jedan zadatak na simulatoru</a:t>
            </a:r>
            <a:r>
              <a:rPr lang="hr-HR" dirty="0"/>
              <a:t> iz kojeg se onda uzimaju fiziološki signali ali i performanse.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538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C0BB5-7535-C1D6-73B7-88A5B1D00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E4E11-70A2-B1EA-ACC7-7590416A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8341B-DD3A-9751-2166-07473A212D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5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DFAB15E-5DBD-5DF2-7091-378AA5DFB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Prikaz laboratorijske paradigme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2AD74F4A-046D-DCC2-51B1-BE03E11C53CF}"/>
              </a:ext>
            </a:extLst>
          </p:cNvPr>
          <p:cNvSpPr txBox="1">
            <a:spLocks/>
          </p:cNvSpPr>
          <p:nvPr/>
        </p:nvSpPr>
        <p:spPr bwMode="auto">
          <a:xfrm>
            <a:off x="10017457" y="2500991"/>
            <a:ext cx="4296407" cy="99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Iz ovih kognitivnih zadataka uzimaju se samo metrike performansi kandidata.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9FA1EE-E07F-2299-7FDD-9B0445F615A1}"/>
              </a:ext>
            </a:extLst>
          </p:cNvPr>
          <p:cNvSpPr/>
          <p:nvPr/>
        </p:nvSpPr>
        <p:spPr>
          <a:xfrm>
            <a:off x="10268491" y="4097983"/>
            <a:ext cx="3794337" cy="287433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dirty="0"/>
              <a:t>Ovaj dio sa prikazom laboratorijske paradigme je samo iskorišten za primjer praktične seminarske teme. U seminarskim radovima nema laboratorijske paradigme iz koje se koriste performanse na drugim kognitivnim zadacima.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BF74F-327E-82F8-A8E1-F26B032B8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870" y="3358552"/>
            <a:ext cx="2454276" cy="3453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D16ABD-616B-BE53-E5AC-D88802269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3" y="2210938"/>
            <a:ext cx="6335259" cy="2874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58FC36-629F-0946-07E3-FB899E192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23" y="5219488"/>
            <a:ext cx="6335260" cy="287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15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E803E-70E5-B667-B5BD-962F36074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ACAC6-C287-D76C-D8D5-993389D0E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33C83-032D-B4E0-6BA2-5BC570E43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6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C2E41F-8768-DB8A-BD5B-300D998E3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Prikaz simulatorske paradigme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0E66E684-CBE7-AB7F-FE82-11821F8DC7DE}"/>
              </a:ext>
            </a:extLst>
          </p:cNvPr>
          <p:cNvSpPr txBox="1">
            <a:spLocks/>
          </p:cNvSpPr>
          <p:nvPr/>
        </p:nvSpPr>
        <p:spPr bwMode="auto">
          <a:xfrm>
            <a:off x="7560861" y="2500991"/>
            <a:ext cx="6753004" cy="696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Iz simulatorskog zadatka uzima se samo metrika performansi.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BB449B-C147-9A63-6982-27B40BDFDA07}"/>
              </a:ext>
            </a:extLst>
          </p:cNvPr>
          <p:cNvSpPr/>
          <p:nvPr/>
        </p:nvSpPr>
        <p:spPr>
          <a:xfrm>
            <a:off x="7863799" y="4347711"/>
            <a:ext cx="6147127" cy="238097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dirty="0"/>
              <a:t>Simulatorski zadatak je izvor svih signala za performanse i fiziologiju, te će se u seminarskim radovima trebati samo prikazati simulatorski zadatak i navesti signale/podatke koji se koriste (fiziologija, performanse). </a:t>
            </a:r>
          </a:p>
          <a:p>
            <a:pPr algn="just"/>
            <a:r>
              <a:rPr lang="hr-HR" b="1" dirty="0"/>
              <a:t>Ovaj </a:t>
            </a:r>
            <a:r>
              <a:rPr lang="hr-HR" b="1" dirty="0" err="1"/>
              <a:t>slide</a:t>
            </a:r>
            <a:r>
              <a:rPr lang="hr-HR" b="1" dirty="0"/>
              <a:t> trebate preuzeti u svoju prezentaciju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AFD1D-FB8C-0646-0945-8A60615B6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36" y="2212066"/>
            <a:ext cx="6998664" cy="583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15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DBF54-0770-C363-4FD9-09FE0DE45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84798-258E-471D-01CB-F0FBB8C0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6AE04-3B75-6F25-7E5C-C4C328147F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7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8CD307-E180-299C-4A37-E345FAC2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Vizualizacija izabranih signala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CF153348-F5C2-8CBD-D70A-4BE9D7CC614D}"/>
              </a:ext>
            </a:extLst>
          </p:cNvPr>
          <p:cNvSpPr txBox="1">
            <a:spLocks/>
          </p:cNvSpPr>
          <p:nvPr/>
        </p:nvSpPr>
        <p:spPr bwMode="auto">
          <a:xfrm>
            <a:off x="11916528" y="2157234"/>
            <a:ext cx="2380863" cy="5461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Prikaz sirovih izabranih fizioloških signala na generičkoj laboratorijskoj paradigmi za kandidata 12. </a:t>
            </a:r>
          </a:p>
          <a:p>
            <a:pPr>
              <a:spcBef>
                <a:spcPts val="1800"/>
              </a:spcBef>
            </a:pPr>
            <a:r>
              <a:rPr lang="hr-HR" kern="0" dirty="0"/>
              <a:t>Performanse na generičkim kognitivnim zadacima su samo jedan broj po ispitaniku te neće biti prikazane.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8135A9-DE52-112B-2141-918053631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" y="2089237"/>
            <a:ext cx="11925917" cy="602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27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D32E1-B1FA-46BA-573E-E87AFDD69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3BA65B-7311-5493-CE2F-2B33130F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95" t="3975" r="5006"/>
          <a:stretch/>
        </p:blipFill>
        <p:spPr>
          <a:xfrm>
            <a:off x="316536" y="2320119"/>
            <a:ext cx="11081981" cy="5577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5777D5-CFE8-87B3-EF64-55C516BE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5D2EE-D005-7729-BC8D-C4E00A7D9F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8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D3A77E-8654-BFBC-D881-8C705EB9C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Vizualizacija izabranih signala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5AEC63BB-4DC7-F922-31A3-656D09D8AEA7}"/>
              </a:ext>
            </a:extLst>
          </p:cNvPr>
          <p:cNvSpPr txBox="1">
            <a:spLocks/>
          </p:cNvSpPr>
          <p:nvPr/>
        </p:nvSpPr>
        <p:spPr bwMode="auto">
          <a:xfrm>
            <a:off x="11269563" y="2538690"/>
            <a:ext cx="3084394" cy="4252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Prikaz zadanog i ostvarenog signala praćenja pokazivača (gore) za kandidata 12</a:t>
            </a:r>
          </a:p>
          <a:p>
            <a:pPr>
              <a:spcBef>
                <a:spcPts val="1800"/>
              </a:spcBef>
            </a:pPr>
            <a:r>
              <a:rPr lang="hr-HR" kern="0" dirty="0"/>
              <a:t>Apsolutna razlika između zadanog i ostvarenog signala praćenja pokazivača (dolje) </a:t>
            </a:r>
            <a:r>
              <a:rPr lang="hr-HR" kern="0" dirty="0">
                <a:sym typeface="Wingdings" panose="05000000000000000000" pitchFamily="2" charset="2"/>
              </a:rPr>
              <a:t> </a:t>
            </a:r>
            <a:r>
              <a:rPr lang="hr-HR" b="1" kern="0" dirty="0">
                <a:sym typeface="Wingdings" panose="05000000000000000000" pitchFamily="2" charset="2"/>
              </a:rPr>
              <a:t>metrika performansi bitna za seminarske radove</a:t>
            </a:r>
            <a:r>
              <a:rPr lang="hr-HR" b="1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6382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D32E1-B1FA-46BA-573E-E87AFDD69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777D5-CFE8-87B3-EF64-55C516BE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5D2EE-D005-7729-BC8D-C4E00A7D9F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9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D3A77E-8654-BFBC-D881-8C705EB9C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Vizualizacija izabranih signala – </a:t>
            </a:r>
            <a:r>
              <a:rPr lang="hr-HR" b="1" dirty="0">
                <a:solidFill>
                  <a:srgbClr val="FF0000"/>
                </a:solidFill>
              </a:rPr>
              <a:t>SEMINARSKI RADOVI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5AEC63BB-4DC7-F922-31A3-656D09D8AEA7}"/>
              </a:ext>
            </a:extLst>
          </p:cNvPr>
          <p:cNvSpPr txBox="1">
            <a:spLocks/>
          </p:cNvSpPr>
          <p:nvPr/>
        </p:nvSpPr>
        <p:spPr bwMode="auto">
          <a:xfrm>
            <a:off x="11269563" y="2538690"/>
            <a:ext cx="3084394" cy="2208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Prikaz signala performansi i fiziologije za kandidata XY s označenim trenucima pojave startle podražaja (</a:t>
            </a:r>
            <a:r>
              <a:rPr lang="hr-HR" kern="0" dirty="0">
                <a:solidFill>
                  <a:srgbClr val="FF0000"/>
                </a:solidFill>
              </a:rPr>
              <a:t>- - -</a:t>
            </a:r>
            <a:r>
              <a:rPr lang="hr-HR" kern="0" dirty="0"/>
              <a:t>)</a:t>
            </a:r>
            <a:endParaRPr lang="hr-HR" b="1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0511AF-F799-2455-64CF-757781BAD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2"/>
          <a:stretch/>
        </p:blipFill>
        <p:spPr>
          <a:xfrm>
            <a:off x="312821" y="4541520"/>
            <a:ext cx="10655166" cy="1200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9F78A-EE6C-9F1C-803E-164B1553B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55"/>
          <a:stretch/>
        </p:blipFill>
        <p:spPr>
          <a:xfrm>
            <a:off x="312821" y="2317445"/>
            <a:ext cx="10655166" cy="21427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2A7C83-71DE-60A7-05C6-5C90921FF07C}"/>
              </a:ext>
            </a:extLst>
          </p:cNvPr>
          <p:cNvSpPr/>
          <p:nvPr/>
        </p:nvSpPr>
        <p:spPr>
          <a:xfrm>
            <a:off x="833121" y="6030142"/>
            <a:ext cx="9936480" cy="180715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dirty="0"/>
              <a:t>Simulatorski zadatak je izvor svih signala za performanse i fiziologiju, te će se u seminarskim radovima trebati samo prikazati simulatorski zadatak i navesti signale/podatke koji se koriste (fiziologija, performanse) kao što je to napravljeno tu. Svatko je izabrao 2 fiziološka signala te ih treba pokazati na ovaj način (uočite da tu nedostaje još jedan signal fiziologije).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86385605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ALICIA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A5FA0E6990937438F53B23C2D440142" ma:contentTypeVersion="14" ma:contentTypeDescription="Stvaranje novog dokumenta." ma:contentTypeScope="" ma:versionID="12a32ef67c8165ed487cb41f775985be">
  <xsd:schema xmlns:xsd="http://www.w3.org/2001/XMLSchema" xmlns:xs="http://www.w3.org/2001/XMLSchema" xmlns:p="http://schemas.microsoft.com/office/2006/metadata/properties" xmlns:ns3="ed847637-fdd2-4946-9bcb-6b9629a264cf" xmlns:ns4="22b07baa-fb9b-49de-985d-7f35a8396414" targetNamespace="http://schemas.microsoft.com/office/2006/metadata/properties" ma:root="true" ma:fieldsID="5e50f0770acba1e25188eb2d6aad934f" ns3:_="" ns4:_="">
    <xsd:import namespace="ed847637-fdd2-4946-9bcb-6b9629a264cf"/>
    <xsd:import namespace="22b07baa-fb9b-49de-985d-7f35a839641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847637-fdd2-4946-9bcb-6b9629a264c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Zajednički se koristi s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ji o zajedničkom korištenju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Raspršivanje savjeta za zajedničko korištenje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b07baa-fb9b-49de-985d-7f35a83964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Vrsta sadržaja"/>
        <xsd:element ref="dc:title" minOccurs="0" maxOccurs="1" ma:index="4" ma:displayName="Naslov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E42887F-EC5F-4CCD-8DB9-9BD8A91F948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ed847637-fdd2-4946-9bcb-6b9629a264cf"/>
    <ds:schemaRef ds:uri="22b07baa-fb9b-49de-985d-7f35a8396414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C2C9D2D-4966-4033-83BF-B86269848E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C5E9DD-0FB8-4161-BEDC-BC91609E3813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2695</Words>
  <Application>Microsoft Office PowerPoint</Application>
  <PresentationFormat>Custom</PresentationFormat>
  <Paragraphs>316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ＭＳ Ｐゴシック</vt:lpstr>
      <vt:lpstr>Arial</vt:lpstr>
      <vt:lpstr>Calibri</vt:lpstr>
      <vt:lpstr>Cambria Math</vt:lpstr>
      <vt:lpstr>Segoe UI</vt:lpstr>
      <vt:lpstr>Tahoma</vt:lpstr>
      <vt:lpstr>Times New Roman</vt:lpstr>
      <vt:lpstr>Wingdings</vt:lpstr>
      <vt:lpstr>Default Design</vt:lpstr>
      <vt:lpstr>5_ALICIA Theme</vt:lpstr>
      <vt:lpstr>PowerPoint Presentation</vt:lpstr>
      <vt:lpstr>Sadržaj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Što dalje?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/>
  <cp:revision>275</cp:revision>
  <dcterms:created xsi:type="dcterms:W3CDTF">2020-02-02T21:28:40Z</dcterms:created>
  <dcterms:modified xsi:type="dcterms:W3CDTF">2025-01-25T13:12:37Z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0x010100DA5FA0E6990937438F53B23C2D440142</vt:lpwstr>
  </property>
</Properties>
</file>